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789" r:id="rId3"/>
    <p:sldMasterId id="2147483790" r:id="rId4"/>
    <p:sldMasterId id="2147483791" r:id="rId5"/>
  </p:sldMasterIdLst>
  <p:notesMasterIdLst>
    <p:notesMasterId r:id="rId62"/>
  </p:notesMasterIdLst>
  <p:sldIdLst>
    <p:sldId id="302" r:id="rId6"/>
    <p:sldId id="388" r:id="rId7"/>
    <p:sldId id="389" r:id="rId8"/>
    <p:sldId id="390" r:id="rId9"/>
    <p:sldId id="391" r:id="rId10"/>
    <p:sldId id="39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58" r:id="rId20"/>
    <p:sldId id="359" r:id="rId21"/>
    <p:sldId id="311" r:id="rId22"/>
    <p:sldId id="360" r:id="rId23"/>
    <p:sldId id="361" r:id="rId24"/>
    <p:sldId id="362" r:id="rId25"/>
    <p:sldId id="363" r:id="rId26"/>
    <p:sldId id="364" r:id="rId27"/>
    <p:sldId id="365" r:id="rId28"/>
    <p:sldId id="366" r:id="rId29"/>
    <p:sldId id="367" r:id="rId30"/>
    <p:sldId id="314" r:id="rId31"/>
    <p:sldId id="315" r:id="rId32"/>
    <p:sldId id="316" r:id="rId33"/>
    <p:sldId id="317" r:id="rId34"/>
    <p:sldId id="318" r:id="rId35"/>
    <p:sldId id="319" r:id="rId36"/>
    <p:sldId id="357" r:id="rId37"/>
    <p:sldId id="322" r:id="rId38"/>
    <p:sldId id="323" r:id="rId39"/>
    <p:sldId id="368" r:id="rId40"/>
    <p:sldId id="325" r:id="rId41"/>
    <p:sldId id="369" r:id="rId42"/>
    <p:sldId id="328" r:id="rId43"/>
    <p:sldId id="333" r:id="rId44"/>
    <p:sldId id="370" r:id="rId45"/>
    <p:sldId id="393" r:id="rId46"/>
    <p:sldId id="382" r:id="rId47"/>
    <p:sldId id="385" r:id="rId48"/>
    <p:sldId id="394" r:id="rId49"/>
    <p:sldId id="395" r:id="rId50"/>
    <p:sldId id="334" r:id="rId51"/>
    <p:sldId id="386" r:id="rId52"/>
    <p:sldId id="396" r:id="rId53"/>
    <p:sldId id="397" r:id="rId54"/>
    <p:sldId id="398" r:id="rId55"/>
    <p:sldId id="399" r:id="rId56"/>
    <p:sldId id="400" r:id="rId57"/>
    <p:sldId id="401" r:id="rId58"/>
    <p:sldId id="402" r:id="rId59"/>
    <p:sldId id="403" r:id="rId60"/>
    <p:sldId id="259" r:id="rId6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08" autoAdjust="0"/>
    <p:restoredTop sz="94660"/>
  </p:normalViewPr>
  <p:slideViewPr>
    <p:cSldViewPr>
      <p:cViewPr varScale="1">
        <p:scale>
          <a:sx n="44" d="100"/>
          <a:sy n="44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A9DBBAD-1D18-48D8-A29C-A698C1BF6D4D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67A0748-56C4-4B2F-AFAB-2543A2610E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724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7807C40-70BC-45EF-ABA6-BAEBCCD09E67}" type="slidenum">
              <a:rPr lang="en-US" altLang="zh-CN" smtClean="0"/>
              <a:pPr eaLnBrk="1" hangingPunct="1"/>
              <a:t>18</a:t>
            </a:fld>
            <a:endParaRPr lang="en-US" altLang="zh-CN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2819179-0D62-4A36-8D9A-9DF947725BA6}" type="slidenum">
              <a:rPr lang="en-US" altLang="zh-CN" smtClean="0"/>
              <a:pPr eaLnBrk="1" hangingPunct="1"/>
              <a:t>27</a:t>
            </a:fld>
            <a:endParaRPr lang="en-US" altLang="zh-CN" smtClean="0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60421" name="页脚占位符 4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Times New Roman" pitchFamily="18" charset="0"/>
              </a:rPr>
              <a:t>中国英语教师网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F4B117E-2333-406C-80B7-ED18F1E3FE12}" type="slidenum">
              <a:rPr lang="en-US" altLang="zh-CN" smtClean="0"/>
              <a:pPr eaLnBrk="1" hangingPunct="1"/>
              <a:t>28</a:t>
            </a:fld>
            <a:endParaRPr lang="en-US" altLang="zh-CN" smtClean="0"/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61445" name="页脚占位符 4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Times New Roman" pitchFamily="18" charset="0"/>
              </a:rPr>
              <a:t>中国英语教师网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9C104C7-B087-4E27-A2AB-31DA3E023B6E}" type="slidenum">
              <a:rPr lang="en-US" altLang="zh-CN" smtClean="0"/>
              <a:pPr eaLnBrk="1" hangingPunct="1"/>
              <a:t>29</a:t>
            </a:fld>
            <a:endParaRPr lang="en-US" altLang="zh-CN" smtClean="0"/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62469" name="页脚占位符 4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Times New Roman" pitchFamily="18" charset="0"/>
              </a:rPr>
              <a:t>中国英语教师网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03AC16DF-18D1-48C8-BB74-8ED11927568B}" type="slidenum">
              <a:rPr lang="en-US" altLang="zh-CN" smtClean="0"/>
              <a:pPr eaLnBrk="1" hangingPunct="1"/>
              <a:t>30</a:t>
            </a:fld>
            <a:endParaRPr lang="en-US" altLang="zh-CN" smtClean="0"/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63493" name="页脚占位符 4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Times New Roman" pitchFamily="18" charset="0"/>
              </a:rPr>
              <a:t>中国英语教师网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B5AD4A5-589B-4C51-8AEE-BD8EAB9B2EF8}" type="slidenum">
              <a:rPr lang="en-US" altLang="zh-CN" smtClean="0"/>
              <a:pPr eaLnBrk="1" hangingPunct="1"/>
              <a:t>31</a:t>
            </a:fld>
            <a:endParaRPr lang="en-US" altLang="zh-CN" smtClean="0"/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64517" name="页脚占位符 4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Times New Roman" pitchFamily="18" charset="0"/>
              </a:rPr>
              <a:t>中国英语教师网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82765CF-BA8F-45E6-A9E4-6254914D7C38}" type="slidenum">
              <a:rPr lang="en-US" altLang="zh-CN" smtClean="0"/>
              <a:pPr eaLnBrk="1" hangingPunct="1"/>
              <a:t>35</a:t>
            </a:fld>
            <a:endParaRPr lang="en-US" altLang="zh-CN" smtClean="0"/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6251575-5168-4979-B45C-05084CAF0B67}" type="slidenum">
              <a:rPr lang="en-US" altLang="zh-CN" smtClean="0"/>
              <a:pPr eaLnBrk="1" hangingPunct="1"/>
              <a:t>19</a:t>
            </a:fld>
            <a:endParaRPr lang="en-US" altLang="zh-CN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EB720E5-2AE8-4A6D-90A5-33B425FD1AC7}" type="slidenum">
              <a:rPr lang="en-US" altLang="zh-CN" smtClean="0"/>
              <a:pPr eaLnBrk="1" hangingPunct="1"/>
              <a:t>20</a:t>
            </a:fld>
            <a:endParaRPr lang="en-US" altLang="zh-CN" smtClean="0"/>
          </a:p>
        </p:txBody>
      </p:sp>
      <p:sp>
        <p:nvSpPr>
          <p:cNvPr id="5325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28BF78E-EAE6-4B82-BB27-DAA5FBB7F9C3}" type="slidenum">
              <a:rPr lang="en-US" altLang="zh-CN" smtClean="0"/>
              <a:pPr eaLnBrk="1" hangingPunct="1"/>
              <a:t>21</a:t>
            </a:fld>
            <a:endParaRPr lang="en-US" altLang="zh-CN" smtClean="0"/>
          </a:p>
        </p:txBody>
      </p:sp>
      <p:sp>
        <p:nvSpPr>
          <p:cNvPr id="5427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984AF066-8832-450E-9D3D-8F11CDC92D28}" type="slidenum">
              <a:rPr lang="en-US" altLang="zh-CN" smtClean="0"/>
              <a:pPr eaLnBrk="1" hangingPunct="1"/>
              <a:t>22</a:t>
            </a:fld>
            <a:endParaRPr lang="en-US" altLang="zh-CN" smtClean="0"/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66B076A-C021-436D-86BD-7A363E21803D}" type="slidenum">
              <a:rPr lang="en-US" altLang="zh-CN" smtClean="0"/>
              <a:pPr eaLnBrk="1" hangingPunct="1"/>
              <a:t>23</a:t>
            </a:fld>
            <a:endParaRPr lang="en-US" altLang="zh-CN" smtClean="0"/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A3F4F74-3F1B-4B07-A4C7-44B253F53B3B}" type="slidenum">
              <a:rPr lang="en-US" altLang="zh-CN" smtClean="0"/>
              <a:pPr eaLnBrk="1" hangingPunct="1"/>
              <a:t>24</a:t>
            </a:fld>
            <a:endParaRPr lang="en-US" altLang="zh-CN" smtClean="0"/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441E24A-44DB-4579-A0CD-252AE83A0B6F}" type="slidenum">
              <a:rPr lang="en-US" altLang="zh-CN" smtClean="0"/>
              <a:pPr eaLnBrk="1" hangingPunct="1"/>
              <a:t>25</a:t>
            </a:fld>
            <a:endParaRPr lang="en-US" altLang="zh-CN" smtClean="0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A2D7D93-4228-4B9C-B4F2-7CC6589A679A}" type="slidenum">
              <a:rPr lang="en-US" altLang="zh-CN" smtClean="0"/>
              <a:pPr eaLnBrk="1" hangingPunct="1"/>
              <a:t>26</a:t>
            </a:fld>
            <a:endParaRPr lang="en-US" altLang="zh-CN" smtClean="0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59397" name="页脚占位符 4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 b="1">
                <a:latin typeface="Times New Roman" pitchFamily="18" charset="0"/>
              </a:rPr>
              <a:t>中国英语教师网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9FBEE-9A49-4DDE-BD5D-43D79294E5F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0323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7C416-5F5D-42E2-9DB7-D7DDC38AB4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390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2214D-78B4-45DA-8686-876512661F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1547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36658824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3132504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54768658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0962631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859763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215431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122286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10045766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57BD3-B0B9-463F-92A5-B0AA711651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22984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61843591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428698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052953"/>
      </p:ext>
    </p:extLst>
  </p:cSld>
  <p:clrMapOvr>
    <a:masterClrMapping/>
  </p:clrMapOvr>
  <p:transition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14E112-3FF2-49FA-8844-94ECC65847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9216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15D1BF-3985-4B7F-917E-A9AD7390E48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6000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3C4BAE-38C4-42CD-9A4F-2D0A39F807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9721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EE9A70-6F38-4E36-B388-E1166664A5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67300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3A2F2E9-3725-4032-8C96-6536A453DAA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717408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918DDCB-9841-4D5F-AFFE-3C5256C2F4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775176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498CFC-E026-46E7-9115-676EB4FED5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4025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F984A-176B-4EBE-8CCF-B091D0BEE3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807015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2C2784-DA84-45C8-AADC-0C20852EB4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2868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14390B-FA2B-4C7C-9DC5-410AC2E484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2762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2F0222-A12F-4CA1-B7EA-DDAFBC0F25D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59650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6984A9-96BD-41A3-B20A-9117FE17332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04396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8608D-43D4-41CE-94E6-4FEECFF361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0128451"/>
      </p:ext>
    </p:extLst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D90A0-0A6B-4CA3-8A9A-36836EDACFB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5142140"/>
      </p:ext>
    </p:extLst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8BB58-2FED-42C7-9382-7A60DFAE57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244087"/>
      </p:ext>
    </p:extLst>
  </p:cSld>
  <p:clrMapOvr>
    <a:masterClrMapping/>
  </p:clrMapOvr>
  <p:transition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40CB6-8935-4220-B4AE-AD91EFD451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2596041"/>
      </p:ext>
    </p:extLst>
  </p:cSld>
  <p:clrMapOvr>
    <a:masterClrMapping/>
  </p:clrMapOvr>
  <p:transition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0741A-C86E-4AED-8AB0-8476CF40DC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4507825"/>
      </p:ext>
    </p:extLst>
  </p:cSld>
  <p:clrMapOvr>
    <a:masterClrMapping/>
  </p:clrMapOvr>
  <p:transition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CAA8-6518-4DAE-89C5-1EEE0D2B53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5437037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D75CD-8E40-46BE-920A-0808FF294E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079717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AC5F9-4BEF-434D-BB1A-A845CDFB7C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3639889"/>
      </p:ext>
    </p:extLst>
  </p:cSld>
  <p:clrMapOvr>
    <a:masterClrMapping/>
  </p:clrMapOvr>
  <p:transition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CD3AF-8661-46AB-A2AA-FDC148700B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4592892"/>
      </p:ext>
    </p:extLst>
  </p:cSld>
  <p:clrMapOvr>
    <a:masterClrMapping/>
  </p:clrMapOvr>
  <p:transition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4145C-3AAC-4CE7-8A76-50A4FF9B24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7760154"/>
      </p:ext>
    </p:extLst>
  </p:cSld>
  <p:clrMapOvr>
    <a:masterClrMapping/>
  </p:clrMapOvr>
  <p:transition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4DD61-4C36-4A46-A391-A39E2F5B10C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3398649"/>
      </p:ext>
    </p:extLst>
  </p:cSld>
  <p:clrMapOvr>
    <a:masterClrMapping/>
  </p:clrMapOvr>
  <p:transition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66686-12A7-4BFE-A422-B84768A064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4075506"/>
      </p:ext>
    </p:extLst>
  </p:cSld>
  <p:clrMapOvr>
    <a:masterClrMapping/>
  </p:clrMapOvr>
  <p:transition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7B3170-955C-4CC1-B022-C3CD95C1F5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59837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C52715-4EF0-49F8-A8E2-88C8E9909A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15209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4FC0E63-9A71-4189-8825-ADD2E568CF8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67360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B000E4-A817-4966-8837-491CDA4E2CD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88836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2D71C6-CA86-4069-B334-F06E57332E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965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5987A-585C-4B44-BD0D-FEB4C9850A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260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C52C51-8081-44D3-867D-B4DAC8AE38A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705491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4CFBCD-7579-49BC-8F2E-FE98577C563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47466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E16FA8-72E5-413B-9EBD-CFCA30181D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64623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21E11A-0BCC-4BD7-9314-362FE75449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559226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905F8C-02B9-419D-8681-8655130101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1218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7D2E44-18E9-417F-A9D3-2A8FB606F1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841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BB9BE-1E50-45F9-890A-11C8148FAF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350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E367B-7E88-4B0C-B318-302F134908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491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0AB83-79CD-4E85-B5D6-DD4F369C85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4937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B1CF2-F09A-461E-8762-C4A2E798AE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24227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8C4FE9FB-86C7-49A7-AC5C-4AF766E9E46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0F409D4-95B6-4695-A0B8-EF95E5996C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178DE334-117D-4735-B21B-B0E9D21E22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j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j-lt"/>
              </a:defRPr>
            </a:lvl1pPr>
          </a:lstStyle>
          <a:p>
            <a:pPr>
              <a:defRPr/>
            </a:pPr>
            <a:fld id="{8A14715F-7E87-436B-B524-462568D9097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•"/>
        <a:defRPr sz="36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–"/>
        <a:defRPr sz="36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36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pn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.jpe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.jpeg"/><Relationship Id="rId7" Type="http://schemas.openxmlformats.org/officeDocument/2006/relationships/hyperlink" Target="http://www.mehen.com/cn-m8xx.ht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1.jpeg"/><Relationship Id="rId5" Type="http://schemas.openxmlformats.org/officeDocument/2006/relationships/hyperlink" Target="http://food.b2easy.com/product/showproduct.asp?id=48537" TargetMode="External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6.jpe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Relationship Id="rId9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5.jpeg"/><Relationship Id="rId7" Type="http://schemas.openxmlformats.org/officeDocument/2006/relationships/slide" Target="slide1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10" Type="http://schemas.openxmlformats.org/officeDocument/2006/relationships/image" Target="../media/image81.jpeg"/><Relationship Id="rId4" Type="http://schemas.openxmlformats.org/officeDocument/2006/relationships/image" Target="../media/image76.jpeg"/><Relationship Id="rId9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hyperlink" Target="Section%20A%201b.mp3" TargetMode="Externa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Section%20A%201b.mp3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ection%20A%202a.mp3" TargetMode="Externa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Section%20A%202b.mp3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hyperlink" Target="Section%20A%202d.mp3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01.mp3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131313052&amp;tn=baiduimagedetail&amp;word=&#35199;&#32418;&#26623;&#40481;&#34507;&#38754;&amp;in=13" TargetMode="External"/><Relationship Id="rId2" Type="http://schemas.openxmlformats.org/officeDocument/2006/relationships/image" Target="../media/image10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jpeg"/><Relationship Id="rId5" Type="http://schemas.openxmlformats.org/officeDocument/2006/relationships/hyperlink" Target="http://image.baidu.com/i?ct=503316480&amp;z=851874951&amp;tn=baiduimagedetail&amp;word=&#35199;&#32418;&#26623;&#40481;&#34507;&#38754;&amp;in=11" TargetMode="External"/><Relationship Id="rId4" Type="http://schemas.openxmlformats.org/officeDocument/2006/relationships/image" Target="../media/image104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li3VzkulyNmf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6886" r="10001" b="11676"/>
          <a:stretch>
            <a:fillRect/>
          </a:stretch>
        </p:blipFill>
        <p:spPr bwMode="auto">
          <a:xfrm>
            <a:off x="0" y="228600"/>
            <a:ext cx="4989513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600200"/>
            <a:ext cx="7162800" cy="2249488"/>
          </a:xfrm>
          <a:noFill/>
        </p:spPr>
        <p:txBody>
          <a:bodyPr wrap="none" lIns="91429" tIns="45715" rIns="91429" bIns="45715"/>
          <a:lstStyle/>
          <a:p>
            <a:r>
              <a:rPr lang="en-US" altLang="zh-CN" b="1" smtClean="0">
                <a:solidFill>
                  <a:srgbClr val="0000CC"/>
                </a:solidFill>
              </a:rPr>
              <a:t>Unit 8 </a:t>
            </a:r>
            <a:br>
              <a:rPr lang="en-US" altLang="zh-CN" b="1" smtClean="0">
                <a:solidFill>
                  <a:srgbClr val="0000CC"/>
                </a:solidFill>
              </a:rPr>
            </a:br>
            <a:r>
              <a:rPr lang="en-US" altLang="zh-CN" b="1" smtClean="0">
                <a:solidFill>
                  <a:srgbClr val="0000CC"/>
                </a:solidFill>
              </a:rPr>
              <a:t>How do you make </a:t>
            </a:r>
            <a:br>
              <a:rPr lang="en-US" altLang="zh-CN" b="1" smtClean="0">
                <a:solidFill>
                  <a:srgbClr val="0000CC"/>
                </a:solidFill>
              </a:rPr>
            </a:br>
            <a:r>
              <a:rPr lang="en-US" altLang="zh-CN" b="1" smtClean="0">
                <a:solidFill>
                  <a:srgbClr val="0000CC"/>
                </a:solidFill>
              </a:rPr>
              <a:t>a banana milk shake?</a:t>
            </a:r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2498725" y="4386263"/>
            <a:ext cx="4968875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A 1a-3b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wmdpp_qishui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998538"/>
            <a:ext cx="3679825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1404938" y="5499100"/>
            <a:ext cx="1246187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Cola</a:t>
            </a:r>
          </a:p>
        </p:txBody>
      </p:sp>
      <p:pic>
        <p:nvPicPr>
          <p:cNvPr id="31752" name="Picture 8" descr="01300000172491121319996075563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7"/>
          <a:stretch>
            <a:fillRect/>
          </a:stretch>
        </p:blipFill>
        <p:spPr bwMode="auto">
          <a:xfrm>
            <a:off x="4764088" y="1358900"/>
            <a:ext cx="3719512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5819775" y="5499100"/>
            <a:ext cx="16319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Sprite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317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01300000164151121095112207045_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449388"/>
            <a:ext cx="4319588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324225" y="5680075"/>
            <a:ext cx="1824038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wine</a:t>
            </a:r>
          </a:p>
        </p:txBody>
      </p:sp>
      <p:pic>
        <p:nvPicPr>
          <p:cNvPr id="32776" name="Picture 8" descr="OOOPIC_timeday159_200906270bb0dec4a0fdab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4"/>
          <a:stretch>
            <a:fillRect/>
          </a:stretch>
        </p:blipFill>
        <p:spPr bwMode="auto">
          <a:xfrm>
            <a:off x="5243513" y="998538"/>
            <a:ext cx="3259137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805238" y="5589588"/>
            <a:ext cx="1247775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beer</a:t>
            </a:r>
          </a:p>
        </p:txBody>
      </p:sp>
      <p:pic>
        <p:nvPicPr>
          <p:cNvPr id="33802" name="Picture 10" descr="2009616602809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4" r="9824"/>
          <a:stretch>
            <a:fillRect/>
          </a:stretch>
        </p:blipFill>
        <p:spPr bwMode="auto">
          <a:xfrm>
            <a:off x="4764088" y="998538"/>
            <a:ext cx="4125912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4" name="Picture 12" descr="ANd9GcQLFslfZrixLKutF_PuEk8cFCUPPyMUBPuDiO91yWi85P8sdhYiu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1179513"/>
            <a:ext cx="4129088" cy="455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7"/>
          <p:cNvSpPr txBox="1">
            <a:spLocks noChangeArrowheads="1"/>
          </p:cNvSpPr>
          <p:nvPr/>
        </p:nvSpPr>
        <p:spPr bwMode="auto">
          <a:xfrm>
            <a:off x="4284663" y="3573463"/>
            <a:ext cx="383857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kumimoji="1" lang="en-US" altLang="zh-TW" sz="3100" b="1">
              <a:latin typeface="Comic Sans MS" pitchFamily="66" charset="0"/>
              <a:ea typeface="PMingLiU" pitchFamily="18" charset="-120"/>
            </a:endParaRP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3516313" y="5768975"/>
            <a:ext cx="144145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coffee</a:t>
            </a:r>
          </a:p>
        </p:txBody>
      </p:sp>
      <p:pic>
        <p:nvPicPr>
          <p:cNvPr id="3097" name="Picture 25" descr="xinsrc_3820406020952437439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7"/>
          <a:stretch>
            <a:fillRect/>
          </a:stretch>
        </p:blipFill>
        <p:spPr bwMode="auto">
          <a:xfrm>
            <a:off x="252413" y="1358900"/>
            <a:ext cx="4127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4668838" y="1449388"/>
            <a:ext cx="4222750" cy="4049712"/>
            <a:chOff x="2206" y="730"/>
            <a:chExt cx="1996" cy="2041"/>
          </a:xfrm>
        </p:grpSpPr>
        <p:pic>
          <p:nvPicPr>
            <p:cNvPr id="11270" name="Picture 23" descr="ANd9GcSHM6r6JsHmpgwu7nYrvVs_2reu5S6TC8SBChNbQXsmbVybM3a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6" y="730"/>
              <a:ext cx="199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Rectangle 26"/>
            <p:cNvSpPr>
              <a:spLocks noChangeArrowheads="1"/>
            </p:cNvSpPr>
            <p:nvPr/>
          </p:nvSpPr>
          <p:spPr bwMode="auto">
            <a:xfrm>
              <a:off x="3748" y="2454"/>
              <a:ext cx="454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lang="zh-CN" altLang="zh-CN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水果饮料-美食-美食,水果饮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1"/>
          <a:stretch>
            <a:fillRect/>
          </a:stretch>
        </p:blipFill>
        <p:spPr bwMode="auto">
          <a:xfrm>
            <a:off x="731838" y="728663"/>
            <a:ext cx="3970337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 descr="水果饮料-美食-美食,水果饮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33400"/>
            <a:ext cx="3508375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036888" y="5768975"/>
            <a:ext cx="297497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milk shake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4" descr="1036037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85800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6" name="Group 3"/>
          <p:cNvGrpSpPr>
            <a:grpSpLocks/>
          </p:cNvGrpSpPr>
          <p:nvPr/>
        </p:nvGrpSpPr>
        <p:grpSpPr bwMode="auto">
          <a:xfrm>
            <a:off x="2919413" y="533400"/>
            <a:ext cx="1371600" cy="1219200"/>
            <a:chOff x="2880" y="1584"/>
            <a:chExt cx="768" cy="720"/>
          </a:xfrm>
        </p:grpSpPr>
        <p:pic>
          <p:nvPicPr>
            <p:cNvPr id="13348" name="Picture 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BDFD9E"/>
                </a:clrFrom>
                <a:clrTo>
                  <a:srgbClr val="BDFD9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872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9" name="Picture 5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BDFD9E"/>
                </a:clrFrom>
                <a:clrTo>
                  <a:srgbClr val="BDFD9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584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870325" y="1498600"/>
            <a:ext cx="184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sz="3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8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DC2E"/>
              </a:clrFrom>
              <a:clrTo>
                <a:srgbClr val="00DC2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052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9" name="Group 12"/>
          <p:cNvGrpSpPr>
            <a:grpSpLocks/>
          </p:cNvGrpSpPr>
          <p:nvPr/>
        </p:nvGrpSpPr>
        <p:grpSpPr bwMode="auto">
          <a:xfrm>
            <a:off x="903288" y="677863"/>
            <a:ext cx="1143000" cy="1066800"/>
            <a:chOff x="1968" y="2976"/>
            <a:chExt cx="720" cy="672"/>
          </a:xfrm>
        </p:grpSpPr>
        <p:pic>
          <p:nvPicPr>
            <p:cNvPr id="13345" name="Picture 1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C73E"/>
                </a:clrFrom>
                <a:clrTo>
                  <a:srgbClr val="FFC73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3072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6" name="Picture 1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C73E"/>
                </a:clrFrom>
                <a:clrTo>
                  <a:srgbClr val="FFC73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2976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7" name="Picture 15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C73E"/>
                </a:clrFrom>
                <a:clrTo>
                  <a:srgbClr val="FFC73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6" y="3216"/>
              <a:ext cx="43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20" name="Group 22"/>
          <p:cNvGrpSpPr>
            <a:grpSpLocks/>
          </p:cNvGrpSpPr>
          <p:nvPr/>
        </p:nvGrpSpPr>
        <p:grpSpPr bwMode="auto">
          <a:xfrm>
            <a:off x="5105400" y="549275"/>
            <a:ext cx="1389063" cy="1050925"/>
            <a:chOff x="768" y="2484"/>
            <a:chExt cx="480" cy="492"/>
          </a:xfrm>
        </p:grpSpPr>
        <p:pic>
          <p:nvPicPr>
            <p:cNvPr id="13343" name="Picture 23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0226FD"/>
                </a:clrFrom>
                <a:clrTo>
                  <a:srgbClr val="0226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2484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4" name="Picture 2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0226FD"/>
                </a:clrFrom>
                <a:clrTo>
                  <a:srgbClr val="0226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" y="2640"/>
              <a:ext cx="3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2514600" y="5029200"/>
            <a:ext cx="3459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watermelon</a:t>
            </a:r>
          </a:p>
        </p:txBody>
      </p:sp>
      <p:pic>
        <p:nvPicPr>
          <p:cNvPr id="13324" name="Picture 36" descr="1036037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09600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39" descr="xigu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4247" r="3703" b="3888"/>
          <a:stretch>
            <a:fillRect/>
          </a:stretch>
        </p:blipFill>
        <p:spPr bwMode="auto">
          <a:xfrm>
            <a:off x="2286000" y="3276600"/>
            <a:ext cx="2362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6" name="Group 42"/>
          <p:cNvGrpSpPr>
            <a:grpSpLocks/>
          </p:cNvGrpSpPr>
          <p:nvPr/>
        </p:nvGrpSpPr>
        <p:grpSpPr bwMode="auto">
          <a:xfrm>
            <a:off x="339725" y="1685925"/>
            <a:ext cx="8880475" cy="579438"/>
            <a:chOff x="0" y="2556"/>
            <a:chExt cx="5594" cy="365"/>
          </a:xfrm>
        </p:grpSpPr>
        <p:sp>
          <p:nvSpPr>
            <p:cNvPr id="13339" name="Rectangle 37"/>
            <p:cNvSpPr>
              <a:spLocks noChangeArrowheads="1"/>
            </p:cNvSpPr>
            <p:nvPr/>
          </p:nvSpPr>
          <p:spPr bwMode="auto">
            <a:xfrm>
              <a:off x="0" y="2556"/>
              <a:ext cx="559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 sz="320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3340" name="Group 41"/>
            <p:cNvGrpSpPr>
              <a:grpSpLocks/>
            </p:cNvGrpSpPr>
            <p:nvPr/>
          </p:nvGrpSpPr>
          <p:grpSpPr bwMode="auto">
            <a:xfrm>
              <a:off x="0" y="2556"/>
              <a:ext cx="5191" cy="365"/>
              <a:chOff x="0" y="2556"/>
              <a:chExt cx="5191" cy="365"/>
            </a:xfrm>
          </p:grpSpPr>
          <p:sp>
            <p:nvSpPr>
              <p:cNvPr id="13341" name="Rectangle 38"/>
              <p:cNvSpPr>
                <a:spLocks noChangeArrowheads="1"/>
              </p:cNvSpPr>
              <p:nvPr/>
            </p:nvSpPr>
            <p:spPr bwMode="auto">
              <a:xfrm>
                <a:off x="0" y="2556"/>
                <a:ext cx="519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 sz="32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3342" name="Rectangle 40"/>
              <p:cNvSpPr>
                <a:spLocks noChangeArrowheads="1"/>
              </p:cNvSpPr>
              <p:nvPr/>
            </p:nvSpPr>
            <p:spPr bwMode="auto">
              <a:xfrm>
                <a:off x="0" y="2556"/>
                <a:ext cx="5191" cy="3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 sz="32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pic>
        <p:nvPicPr>
          <p:cNvPr id="13327" name="Picture 45" descr="2839526_153347336850_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0"/>
            <a:ext cx="1184275" cy="177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53" descr="126948298709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688" y="2835275"/>
            <a:ext cx="1398587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26" name="Text Box 54"/>
          <p:cNvSpPr txBox="1">
            <a:spLocks noChangeArrowheads="1"/>
          </p:cNvSpPr>
          <p:nvPr/>
        </p:nvSpPr>
        <p:spPr bwMode="auto">
          <a:xfrm>
            <a:off x="7391400" y="1752600"/>
            <a:ext cx="12906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apples</a:t>
            </a:r>
          </a:p>
        </p:txBody>
      </p:sp>
      <p:sp>
        <p:nvSpPr>
          <p:cNvPr id="3128" name="Text Box 56"/>
          <p:cNvSpPr txBox="1">
            <a:spLocks noChangeArrowheads="1"/>
          </p:cNvSpPr>
          <p:nvPr/>
        </p:nvSpPr>
        <p:spPr bwMode="auto">
          <a:xfrm>
            <a:off x="7239000" y="4572000"/>
            <a:ext cx="11334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pears</a:t>
            </a:r>
          </a:p>
        </p:txBody>
      </p:sp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5334000" y="5029200"/>
            <a:ext cx="1336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grapes</a:t>
            </a:r>
          </a:p>
        </p:txBody>
      </p:sp>
      <p:sp>
        <p:nvSpPr>
          <p:cNvPr id="3131" name="Text Box 59"/>
          <p:cNvSpPr txBox="1">
            <a:spLocks noChangeArrowheads="1"/>
          </p:cNvSpPr>
          <p:nvPr/>
        </p:nvSpPr>
        <p:spPr bwMode="auto">
          <a:xfrm>
            <a:off x="433388" y="1630363"/>
            <a:ext cx="17414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tomato</a:t>
            </a:r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es</a:t>
            </a:r>
          </a:p>
        </p:txBody>
      </p:sp>
      <p:sp>
        <p:nvSpPr>
          <p:cNvPr id="3132" name="Text Box 60"/>
          <p:cNvSpPr txBox="1">
            <a:spLocks noChangeArrowheads="1"/>
          </p:cNvSpPr>
          <p:nvPr/>
        </p:nvSpPr>
        <p:spPr bwMode="auto">
          <a:xfrm>
            <a:off x="2647950" y="1641475"/>
            <a:ext cx="2376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strawberr</a:t>
            </a:r>
            <a:r>
              <a:rPr lang="en-US" altLang="zh-CN" sz="32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ies</a:t>
            </a:r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5148263" y="1692275"/>
            <a:ext cx="15398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oranges</a:t>
            </a:r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457200" y="5029200"/>
            <a:ext cx="16287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bananas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1" grpId="0"/>
      <p:bldP spid="3126" grpId="0"/>
      <p:bldP spid="3128" grpId="0"/>
      <p:bldP spid="3130" grpId="0"/>
      <p:bldP spid="3131" grpId="0"/>
      <p:bldP spid="3132" grpId="0"/>
      <p:bldP spid="3133" grpId="0"/>
      <p:bldP spid="31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20041042468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28194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581400" y="228600"/>
            <a:ext cx="3276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C00000"/>
                </a:solidFill>
              </a:rPr>
              <a:t>milk shake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04800" y="304800"/>
            <a:ext cx="5105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000" b="1">
                <a:solidFill>
                  <a:srgbClr val="0000FF"/>
                </a:solidFill>
              </a:rPr>
              <a:t>What kind of </a:t>
            </a:r>
          </a:p>
        </p:txBody>
      </p:sp>
      <p:pic>
        <p:nvPicPr>
          <p:cNvPr id="4101" name="Picture 5" descr="www.5aday.comt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2" b="10811"/>
          <a:stretch>
            <a:fillRect/>
          </a:stretch>
        </p:blipFill>
        <p:spPr bwMode="auto">
          <a:xfrm>
            <a:off x="5257800" y="1219200"/>
            <a:ext cx="27432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191000" y="3886200"/>
            <a:ext cx="4953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strawberry  milk shake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0" y="4191000"/>
            <a:ext cx="441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apple milk shake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  <p:bldP spid="4100" grpId="0" autoUpdateAnimBg="0"/>
      <p:bldP spid="4104" grpId="0" autoUpdateAnimBg="0"/>
      <p:bldP spid="4107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7163" y="549275"/>
            <a:ext cx="8604250" cy="1169988"/>
          </a:xfrm>
          <a:noFill/>
        </p:spPr>
        <p:txBody>
          <a:bodyPr wrap="none"/>
          <a:lstStyle/>
          <a:p>
            <a:r>
              <a:rPr lang="en-US" altLang="zh-CN" sz="3600" b="1" smtClean="0">
                <a:solidFill>
                  <a:srgbClr val="0000CC"/>
                </a:solidFill>
              </a:rPr>
              <a:t>How do you make </a:t>
            </a:r>
          </a:p>
          <a:p>
            <a:r>
              <a:rPr lang="en-US" altLang="zh-CN" sz="3600" b="1" smtClean="0">
                <a:solidFill>
                  <a:srgbClr val="0000CC"/>
                </a:solidFill>
              </a:rPr>
              <a:t>a banana milk shake?</a:t>
            </a:r>
          </a:p>
        </p:txBody>
      </p:sp>
      <p:pic>
        <p:nvPicPr>
          <p:cNvPr id="101382" name="Picture 6" descr="banan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95600"/>
            <a:ext cx="22574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 descr="水果饮料-美食-美食,水果饮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981200"/>
            <a:ext cx="2898775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2400" y="363538"/>
            <a:ext cx="7575550" cy="779462"/>
            <a:chOff x="0" y="349"/>
            <a:chExt cx="4772" cy="433"/>
          </a:xfrm>
        </p:grpSpPr>
        <p:sp>
          <p:nvSpPr>
            <p:cNvPr id="16405" name="Rectangle 5"/>
            <p:cNvSpPr>
              <a:spLocks noChangeArrowheads="1"/>
            </p:cNvSpPr>
            <p:nvPr/>
          </p:nvSpPr>
          <p:spPr bwMode="auto">
            <a:xfrm>
              <a:off x="0" y="360"/>
              <a:ext cx="4772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4000" b="1">
                  <a:solidFill>
                    <a:srgbClr val="333399"/>
                  </a:solidFill>
                </a:rPr>
                <a:t>What</a:t>
              </a:r>
              <a:r>
                <a:rPr lang="en-US" altLang="zh-CN" sz="4000" b="1">
                  <a:solidFill>
                    <a:srgbClr val="006600"/>
                  </a:solidFill>
                </a:rPr>
                <a:t> </a:t>
              </a:r>
              <a:r>
                <a:rPr lang="en-US" altLang="zh-CN" sz="4000" b="1">
                  <a:solidFill>
                    <a:srgbClr val="FF9900"/>
                  </a:solidFill>
                </a:rPr>
                <a:t>ingredients</a:t>
              </a:r>
              <a:r>
                <a:rPr lang="en-US" altLang="zh-CN" sz="4000" b="1">
                  <a:solidFill>
                    <a:srgbClr val="FF9966"/>
                  </a:solidFill>
                </a:rPr>
                <a:t> </a:t>
              </a:r>
              <a:r>
                <a:rPr lang="en-US" altLang="zh-CN" sz="4000" b="1">
                  <a:solidFill>
                    <a:srgbClr val="333399"/>
                  </a:solidFill>
                </a:rPr>
                <a:t>do we need?</a:t>
              </a:r>
            </a:p>
          </p:txBody>
        </p:sp>
        <p:sp>
          <p:nvSpPr>
            <p:cNvPr id="16406" name="Rectangle 6"/>
            <p:cNvSpPr>
              <a:spLocks noChangeArrowheads="1"/>
            </p:cNvSpPr>
            <p:nvPr/>
          </p:nvSpPr>
          <p:spPr bwMode="auto">
            <a:xfrm>
              <a:off x="864" y="349"/>
              <a:ext cx="1840" cy="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rgbClr val="333399"/>
                  </a:solidFill>
                </a:rPr>
                <a:t>ingredients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705600" y="4572000"/>
            <a:ext cx="1878013" cy="641350"/>
            <a:chOff x="1653" y="3456"/>
            <a:chExt cx="1183" cy="378"/>
          </a:xfrm>
        </p:grpSpPr>
        <p:sp>
          <p:nvSpPr>
            <p:cNvPr id="16403" name="Rectangle 8"/>
            <p:cNvSpPr>
              <a:spLocks noChangeArrowheads="1"/>
            </p:cNvSpPr>
            <p:nvPr/>
          </p:nvSpPr>
          <p:spPr bwMode="auto">
            <a:xfrm>
              <a:off x="1680" y="3456"/>
              <a:ext cx="1156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FF9900"/>
                  </a:solidFill>
                </a:rPr>
                <a:t>blender</a:t>
              </a:r>
            </a:p>
          </p:txBody>
        </p:sp>
        <p:sp>
          <p:nvSpPr>
            <p:cNvPr id="16404" name="Rectangle 9"/>
            <p:cNvSpPr>
              <a:spLocks noChangeArrowheads="1"/>
            </p:cNvSpPr>
            <p:nvPr/>
          </p:nvSpPr>
          <p:spPr bwMode="auto">
            <a:xfrm>
              <a:off x="1653" y="3456"/>
              <a:ext cx="1156" cy="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333399"/>
                  </a:solidFill>
                </a:rPr>
                <a:t>blender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590800" y="4876800"/>
            <a:ext cx="1111250" cy="641350"/>
            <a:chOff x="3524" y="3580"/>
            <a:chExt cx="700" cy="404"/>
          </a:xfrm>
        </p:grpSpPr>
        <p:sp>
          <p:nvSpPr>
            <p:cNvPr id="16401" name="Rectangle 11"/>
            <p:cNvSpPr>
              <a:spLocks noChangeArrowheads="1"/>
            </p:cNvSpPr>
            <p:nvPr/>
          </p:nvSpPr>
          <p:spPr bwMode="auto">
            <a:xfrm>
              <a:off x="3532" y="3580"/>
              <a:ext cx="6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FF9900"/>
                  </a:solidFill>
                </a:rPr>
                <a:t>milk</a:t>
              </a:r>
            </a:p>
          </p:txBody>
        </p:sp>
        <p:sp>
          <p:nvSpPr>
            <p:cNvPr id="16402" name="Rectangle 12"/>
            <p:cNvSpPr>
              <a:spLocks noChangeArrowheads="1"/>
            </p:cNvSpPr>
            <p:nvPr/>
          </p:nvSpPr>
          <p:spPr bwMode="auto">
            <a:xfrm>
              <a:off x="3524" y="3580"/>
              <a:ext cx="692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600" b="1">
                  <a:solidFill>
                    <a:srgbClr val="333399"/>
                  </a:solidFill>
                </a:rPr>
                <a:t>milk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273050" y="4843463"/>
            <a:ext cx="1787525" cy="642937"/>
            <a:chOff x="4606" y="3532"/>
            <a:chExt cx="1126" cy="405"/>
          </a:xfrm>
        </p:grpSpPr>
        <p:sp>
          <p:nvSpPr>
            <p:cNvPr id="16399" name="Rectangle 14"/>
            <p:cNvSpPr>
              <a:spLocks noChangeArrowheads="1"/>
            </p:cNvSpPr>
            <p:nvPr/>
          </p:nvSpPr>
          <p:spPr bwMode="auto">
            <a:xfrm>
              <a:off x="4608" y="3532"/>
              <a:ext cx="11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FF9900"/>
                  </a:solidFill>
                </a:rPr>
                <a:t>banana</a:t>
              </a:r>
            </a:p>
          </p:txBody>
        </p:sp>
        <p:sp>
          <p:nvSpPr>
            <p:cNvPr id="16400" name="Rectangle 15"/>
            <p:cNvSpPr>
              <a:spLocks noChangeArrowheads="1"/>
            </p:cNvSpPr>
            <p:nvPr/>
          </p:nvSpPr>
          <p:spPr bwMode="auto">
            <a:xfrm>
              <a:off x="4606" y="3533"/>
              <a:ext cx="11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333399"/>
                  </a:solidFill>
                </a:rPr>
                <a:t>banana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6324600" y="2057400"/>
            <a:ext cx="2133600" cy="2438400"/>
            <a:chOff x="1680" y="1440"/>
            <a:chExt cx="1344" cy="2064"/>
          </a:xfrm>
        </p:grpSpPr>
        <p:sp>
          <p:nvSpPr>
            <p:cNvPr id="16397" name="Rectangle 17"/>
            <p:cNvSpPr>
              <a:spLocks noChangeArrowheads="1"/>
            </p:cNvSpPr>
            <p:nvPr/>
          </p:nvSpPr>
          <p:spPr bwMode="auto">
            <a:xfrm>
              <a:off x="1680" y="1440"/>
              <a:ext cx="1344" cy="206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398" name="Picture 18" descr="p105_maca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1" y="1488"/>
              <a:ext cx="1235" cy="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33" name="Picture 21" descr="20041020141604c92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76400"/>
            <a:ext cx="1905000" cy="31067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54" name="Rectangle 26"/>
          <p:cNvSpPr>
            <a:spLocks noChangeArrowheads="1"/>
          </p:cNvSpPr>
          <p:nvPr/>
        </p:nvSpPr>
        <p:spPr bwMode="auto">
          <a:xfrm>
            <a:off x="6172200" y="1143000"/>
            <a:ext cx="2374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rgbClr val="0000CC"/>
                </a:solidFill>
              </a:rPr>
              <a:t>ice cream</a:t>
            </a:r>
          </a:p>
        </p:txBody>
      </p:sp>
      <p:pic>
        <p:nvPicPr>
          <p:cNvPr id="124955" name="Picture 27" descr="imag0095"/>
          <p:cNvPicPr>
            <a:picLocks noChangeAspect="1" noChangeArrowheads="1"/>
          </p:cNvPicPr>
          <p:nvPr>
            <p:ph type="body" idx="1"/>
          </p:nvPr>
        </p:nvPicPr>
        <p:blipFill>
          <a:blip r:embed="rId5">
            <a:lum bright="1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3124200"/>
            <a:ext cx="1338263" cy="2160588"/>
          </a:xfrm>
          <a:noFill/>
        </p:spPr>
      </p:pic>
      <p:pic>
        <p:nvPicPr>
          <p:cNvPr id="124957" name="Picture 29" descr="冰淇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914400"/>
            <a:ext cx="1822450" cy="212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56" name="Text Box 28"/>
          <p:cNvSpPr txBox="1">
            <a:spLocks noChangeArrowheads="1"/>
          </p:cNvSpPr>
          <p:nvPr/>
        </p:nvSpPr>
        <p:spPr bwMode="auto">
          <a:xfrm>
            <a:off x="4267200" y="5410200"/>
            <a:ext cx="27463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FF"/>
                </a:solidFill>
              </a:rPr>
              <a:t>yogurt</a:t>
            </a:r>
          </a:p>
        </p:txBody>
      </p:sp>
      <p:pic>
        <p:nvPicPr>
          <p:cNvPr id="28" name="Picture 3" descr="撕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1697038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4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4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4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24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4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54" grpId="0" autoUpdateAnimBg="0"/>
      <p:bldP spid="12495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0"/>
            <a:ext cx="2286000" cy="1143000"/>
          </a:xfrm>
        </p:spPr>
        <p:txBody>
          <a:bodyPr/>
          <a:lstStyle/>
          <a:p>
            <a:pPr algn="l" eaLnBrk="1" hangingPunct="1"/>
            <a:r>
              <a:rPr lang="en-US" altLang="zh-CN" sz="6600" b="1" smtClean="0">
                <a:solidFill>
                  <a:srgbClr val="FF0066"/>
                </a:solidFill>
              </a:rPr>
              <a:t>peel</a:t>
            </a:r>
          </a:p>
        </p:txBody>
      </p:sp>
      <p:pic>
        <p:nvPicPr>
          <p:cNvPr id="99331" name="Picture 3" descr="撕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23622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2" name="Picture 4" descr="banan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57200"/>
            <a:ext cx="1477963" cy="130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3" name="Picture 5" descr="oran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105400"/>
            <a:ext cx="17875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4" name="Picture 6" descr="appl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1554163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335" name="Picture 7" descr="pea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057400"/>
            <a:ext cx="14890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5791200" y="9906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peel a banana</a:t>
            </a: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5867400" y="55626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peel some oranges</a:t>
            </a:r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5791200" y="39624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peel an apple</a:t>
            </a:r>
          </a:p>
        </p:txBody>
      </p:sp>
      <p:sp>
        <p:nvSpPr>
          <p:cNvPr id="99339" name="Rectangle 11"/>
          <p:cNvSpPr>
            <a:spLocks noChangeArrowheads="1"/>
          </p:cNvSpPr>
          <p:nvPr/>
        </p:nvSpPr>
        <p:spPr bwMode="auto">
          <a:xfrm>
            <a:off x="5867400" y="22098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peel a pear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685800" y="5791200"/>
            <a:ext cx="2087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00FF"/>
                </a:solidFill>
                <a:ea typeface="幼圆" pitchFamily="49" charset="-122"/>
              </a:rPr>
              <a:t>剥，削</a:t>
            </a:r>
            <a:endParaRPr lang="zh-CN" altLang="en-US" sz="4000" b="1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9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 autoUpdateAnimBg="0"/>
      <p:bldP spid="99336" grpId="0" autoUpdateAnimBg="0"/>
      <p:bldP spid="99337" grpId="0" autoUpdateAnimBg="0"/>
      <p:bldP spid="99338" grpId="0" autoUpdateAnimBg="0"/>
      <p:bldP spid="9933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71488" y="609600"/>
            <a:ext cx="8139112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教学目标：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语言知识目标：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1) </a:t>
            </a:r>
            <a:r>
              <a:rPr lang="zh-CN" altLang="en-US" sz="3200" b="1">
                <a:latin typeface="Times New Roman" pitchFamily="18" charset="0"/>
              </a:rPr>
              <a:t>能掌握以下单词： </a:t>
            </a:r>
            <a:r>
              <a:rPr lang="en-US" altLang="zh-CN" sz="3200" b="1">
                <a:latin typeface="Times New Roman" pitchFamily="18" charset="0"/>
              </a:rPr>
              <a:t>shake, milk shake,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blender, turn on, peel, pour, yogurt, honey,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watermelon, spoon, pot, add, finally, salt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 能掌握以下句型：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①  ─</a:t>
            </a:r>
            <a:r>
              <a:rPr lang="en-US" altLang="zh-CN" sz="3200" b="1">
                <a:latin typeface="Times New Roman" pitchFamily="18" charset="0"/>
              </a:rPr>
              <a:t>How do you make a banana milk shake? 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      ─First, peel the bananas…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876800"/>
            <a:ext cx="3836988" cy="1143000"/>
          </a:xfrm>
        </p:spPr>
        <p:txBody>
          <a:bodyPr/>
          <a:lstStyle/>
          <a:p>
            <a:pPr algn="l" eaLnBrk="1" hangingPunct="1"/>
            <a:r>
              <a:rPr lang="en-US" altLang="zh-CN" sz="6600" b="1" smtClean="0">
                <a:solidFill>
                  <a:srgbClr val="FF0066"/>
                </a:solidFill>
              </a:rPr>
              <a:t>cut up</a:t>
            </a:r>
          </a:p>
        </p:txBody>
      </p:sp>
      <p:pic>
        <p:nvPicPr>
          <p:cNvPr id="101379" name="Picture 3" descr="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14400"/>
            <a:ext cx="29813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80" name="Picture 4" descr="watermel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581400"/>
            <a:ext cx="19050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6096000" y="1676400"/>
            <a:ext cx="3429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cut up the bananas</a:t>
            </a:r>
          </a:p>
        </p:txBody>
      </p:sp>
      <p:pic>
        <p:nvPicPr>
          <p:cNvPr id="101382" name="Picture 6" descr="banana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371600"/>
            <a:ext cx="22574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6096000" y="2276475"/>
            <a:ext cx="3048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3200" b="1">
              <a:latin typeface="Comic Sans MS" pitchFamily="66" charset="0"/>
            </a:endParaRP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6248400" y="4267200"/>
            <a:ext cx="2895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cut it up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752600" y="6034088"/>
            <a:ext cx="7937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>
                <a:solidFill>
                  <a:srgbClr val="0000FF"/>
                </a:solidFill>
                <a:ea typeface="幼圆" pitchFamily="49" charset="-122"/>
              </a:rPr>
              <a:t>切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1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  <p:bldP spid="101381" grpId="0" autoUpdateAnimBg="0"/>
      <p:bldP spid="101383" grpId="0" autoUpdateAnimBg="0"/>
      <p:bldP spid="10138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457200" y="1219200"/>
            <a:ext cx="160655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4800" b="1" dirty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put</a:t>
            </a:r>
          </a:p>
        </p:txBody>
      </p:sp>
      <p:pic>
        <p:nvPicPr>
          <p:cNvPr id="103427" name="Picture 3" descr="blend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2954338"/>
            <a:ext cx="28082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2667000" y="3352800"/>
            <a:ext cx="18161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4800" b="1" dirty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into</a:t>
            </a:r>
          </a:p>
        </p:txBody>
      </p:sp>
      <p:sp>
        <p:nvSpPr>
          <p:cNvPr id="103429" name="Rectangle 5"/>
          <p:cNvSpPr>
            <a:spLocks noChangeArrowheads="1"/>
          </p:cNvSpPr>
          <p:nvPr/>
        </p:nvSpPr>
        <p:spPr bwMode="auto">
          <a:xfrm>
            <a:off x="457200" y="5410200"/>
            <a:ext cx="8991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put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bananas and ice-cream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into </a:t>
            </a:r>
            <a:r>
              <a:rPr lang="en-US" altLang="zh-CN" sz="36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blender</a:t>
            </a:r>
          </a:p>
        </p:txBody>
      </p:sp>
      <p:pic>
        <p:nvPicPr>
          <p:cNvPr id="103430" name="Picture 6" descr="48537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33400"/>
            <a:ext cx="18145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31" name="Picture 7" descr="icecream-2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9600"/>
            <a:ext cx="15748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676400" y="4495800"/>
            <a:ext cx="2498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ea typeface="幼圆" pitchFamily="49" charset="-122"/>
              </a:rPr>
              <a:t>放在</a:t>
            </a:r>
            <a:r>
              <a:rPr lang="en-US" altLang="zh-CN" sz="3600" b="1">
                <a:solidFill>
                  <a:srgbClr val="0000FF"/>
                </a:solidFill>
                <a:ea typeface="幼圆" pitchFamily="49" charset="-122"/>
              </a:rPr>
              <a:t>…</a:t>
            </a:r>
            <a:r>
              <a:rPr lang="zh-CN" altLang="en-US" sz="3600" b="1">
                <a:solidFill>
                  <a:srgbClr val="0000FF"/>
                </a:solidFill>
                <a:ea typeface="幼圆" pitchFamily="49" charset="-122"/>
              </a:rPr>
              <a:t>里面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utoUpdateAnimBg="0"/>
      <p:bldP spid="103428" grpId="0" autoUpdateAnimBg="0"/>
      <p:bldP spid="10342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410200"/>
            <a:ext cx="5548313" cy="1143000"/>
          </a:xfrm>
        </p:spPr>
        <p:txBody>
          <a:bodyPr/>
          <a:lstStyle/>
          <a:p>
            <a:pPr algn="l" eaLnBrk="1" hangingPunct="1"/>
            <a:r>
              <a:rPr lang="en-US" altLang="zh-CN" sz="4800" b="1" smtClean="0">
                <a:solidFill>
                  <a:srgbClr val="FF0066"/>
                </a:solidFill>
              </a:rPr>
              <a:t>pour…into…</a:t>
            </a:r>
          </a:p>
        </p:txBody>
      </p:sp>
      <p:pic>
        <p:nvPicPr>
          <p:cNvPr id="105475" name="Picture 3" descr="pou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25146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6" name="Picture 4" descr="wa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33400"/>
            <a:ext cx="15494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7" name="Picture 5" descr="cu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" t="9329" r="5882" b="6706"/>
          <a:stretch>
            <a:fillRect/>
          </a:stretch>
        </p:blipFill>
        <p:spPr bwMode="auto">
          <a:xfrm>
            <a:off x="7086600" y="609600"/>
            <a:ext cx="1676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8" name="Picture 6" descr="mil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17"/>
          <a:stretch>
            <a:fillRect/>
          </a:stretch>
        </p:blipFill>
        <p:spPr bwMode="auto">
          <a:xfrm>
            <a:off x="4038600" y="3124200"/>
            <a:ext cx="11811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479" name="Picture 7" descr="blend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67" t="4536" r="20177"/>
          <a:stretch>
            <a:fillRect/>
          </a:stretch>
        </p:blipFill>
        <p:spPr bwMode="auto">
          <a:xfrm>
            <a:off x="7010400" y="2971800"/>
            <a:ext cx="152400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80" name="Line 8"/>
          <p:cNvSpPr>
            <a:spLocks noChangeShapeType="1"/>
          </p:cNvSpPr>
          <p:nvPr/>
        </p:nvSpPr>
        <p:spPr bwMode="auto">
          <a:xfrm>
            <a:off x="5791200" y="1219200"/>
            <a:ext cx="10668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5481" name="Line 9"/>
          <p:cNvSpPr>
            <a:spLocks noChangeShapeType="1"/>
          </p:cNvSpPr>
          <p:nvPr/>
        </p:nvSpPr>
        <p:spPr bwMode="auto">
          <a:xfrm>
            <a:off x="5715000" y="3962400"/>
            <a:ext cx="9906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3886200" y="1828800"/>
            <a:ext cx="5867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pour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the water </a:t>
            </a:r>
            <a:r>
              <a:rPr lang="en-US" altLang="zh-CN" sz="32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4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the cup</a:t>
            </a:r>
            <a:endParaRPr lang="en-US" altLang="zh-CN" sz="4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3581400" y="5029200"/>
            <a:ext cx="6400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pour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the milk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the blender</a:t>
            </a:r>
            <a:endParaRPr lang="en-US" altLang="zh-CN" sz="4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4267200" y="5791200"/>
            <a:ext cx="59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ea typeface="幼圆" pitchFamily="49" charset="-122"/>
              </a:rPr>
              <a:t>倒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5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 autoUpdateAnimBg="0"/>
      <p:bldP spid="105480" grpId="0" animBg="1"/>
      <p:bldP spid="105481" grpId="0" animBg="1"/>
      <p:bldP spid="105482" grpId="0" autoUpdateAnimBg="0"/>
      <p:bldP spid="10548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981200"/>
            <a:ext cx="3124200" cy="1143000"/>
          </a:xfrm>
        </p:spPr>
        <p:txBody>
          <a:bodyPr/>
          <a:lstStyle/>
          <a:p>
            <a:pPr algn="l" eaLnBrk="1" hangingPunct="1"/>
            <a:r>
              <a:rPr lang="en-US" altLang="zh-CN" sz="4800" b="1" smtClean="0">
                <a:solidFill>
                  <a:srgbClr val="FF0066"/>
                </a:solidFill>
              </a:rPr>
              <a:t>turn on</a:t>
            </a:r>
          </a:p>
        </p:txBody>
      </p:sp>
      <p:pic>
        <p:nvPicPr>
          <p:cNvPr id="107523" name="Picture 3" descr="ble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08000"/>
            <a:ext cx="20574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4" name="Picture 4" descr="t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565400"/>
            <a:ext cx="2322512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5" name="Picture 5" descr="pop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4394200"/>
            <a:ext cx="2276475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6" name="Picture 6" descr="light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0" t="11111" r="8046" b="7407"/>
          <a:stretch>
            <a:fillRect/>
          </a:stretch>
        </p:blipFill>
        <p:spPr bwMode="auto">
          <a:xfrm>
            <a:off x="533400" y="609600"/>
            <a:ext cx="19812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7" name="Picture 7" descr="light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08375"/>
            <a:ext cx="2452688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304800" y="5257800"/>
            <a:ext cx="342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4800" b="1" dirty="0">
                <a:solidFill>
                  <a:srgbClr val="FF0066"/>
                </a:solidFill>
                <a:latin typeface="+mj-lt"/>
              </a:rPr>
              <a:t>turn off</a:t>
            </a:r>
          </a:p>
        </p:txBody>
      </p:sp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5486400" y="1143000"/>
            <a:ext cx="3124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turn on/off the blender</a:t>
            </a:r>
          </a:p>
        </p:txBody>
      </p:sp>
      <p:sp>
        <p:nvSpPr>
          <p:cNvPr id="107530" name="Rectangle 10"/>
          <p:cNvSpPr>
            <a:spLocks noChangeArrowheads="1"/>
          </p:cNvSpPr>
          <p:nvPr/>
        </p:nvSpPr>
        <p:spPr bwMode="auto">
          <a:xfrm>
            <a:off x="5486400" y="2971800"/>
            <a:ext cx="3124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turn it  on/off</a:t>
            </a: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5638800" y="4800600"/>
            <a:ext cx="3124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600" b="1">
                <a:latin typeface="Times New Roman" pitchFamily="18" charset="0"/>
                <a:cs typeface="Times New Roman" pitchFamily="18" charset="0"/>
              </a:rPr>
              <a:t>turn on/off the popper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1042988" y="2852738"/>
            <a:ext cx="1008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ea typeface="幼圆" pitchFamily="49" charset="-122"/>
              </a:rPr>
              <a:t>打开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116013" y="6197600"/>
            <a:ext cx="1008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ea typeface="幼圆" pitchFamily="49" charset="-122"/>
              </a:rPr>
              <a:t>关上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7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07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8" grpId="0"/>
      <p:bldP spid="107529" grpId="0"/>
      <p:bldP spid="107530" grpId="0"/>
      <p:bldP spid="1075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105400"/>
            <a:ext cx="3276600" cy="1143000"/>
          </a:xfrm>
        </p:spPr>
        <p:txBody>
          <a:bodyPr/>
          <a:lstStyle/>
          <a:p>
            <a:pPr algn="l" eaLnBrk="1" hangingPunct="1"/>
            <a:r>
              <a:rPr lang="en-US" altLang="zh-CN" sz="4800" b="1" smtClean="0"/>
              <a:t>  </a:t>
            </a:r>
            <a:r>
              <a:rPr lang="en-US" altLang="zh-CN" sz="4800" b="1" smtClean="0">
                <a:solidFill>
                  <a:srgbClr val="FF0066"/>
                </a:solidFill>
              </a:rPr>
              <a:t>drink</a:t>
            </a:r>
          </a:p>
        </p:txBody>
      </p:sp>
      <p:pic>
        <p:nvPicPr>
          <p:cNvPr id="109571" name="Picture 3" descr="mil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5"/>
          <a:stretch>
            <a:fillRect/>
          </a:stretch>
        </p:blipFill>
        <p:spPr bwMode="auto">
          <a:xfrm>
            <a:off x="7772400" y="533400"/>
            <a:ext cx="9906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2" name="Picture 4" descr="shak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r="18182" b="8696"/>
          <a:stretch>
            <a:fillRect/>
          </a:stretch>
        </p:blipFill>
        <p:spPr bwMode="auto">
          <a:xfrm>
            <a:off x="4114800" y="457200"/>
            <a:ext cx="1143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3" name="Picture 5" descr="te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5720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4" name="Picture 6" descr="wa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33400"/>
            <a:ext cx="12192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5" name="Picture 7" descr="w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482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6" name="Picture 8" descr="bee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r="13635"/>
          <a:stretch>
            <a:fillRect/>
          </a:stretch>
        </p:blipFill>
        <p:spPr bwMode="auto">
          <a:xfrm>
            <a:off x="7620000" y="4648200"/>
            <a:ext cx="12954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6781800" y="2362200"/>
            <a:ext cx="2362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zh-CN" sz="4400" b="1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3581400" y="31242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 </a:t>
            </a:r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4067175" y="3152775"/>
            <a:ext cx="175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cup</a:t>
            </a:r>
            <a:b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glass</a:t>
            </a:r>
            <a:b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bottle</a:t>
            </a:r>
            <a:b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bowl</a:t>
            </a:r>
            <a:b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altLang="zh-CN" sz="3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5638800" y="3124200"/>
            <a:ext cx="914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of</a:t>
            </a:r>
          </a:p>
        </p:txBody>
      </p:sp>
      <p:sp>
        <p:nvSpPr>
          <p:cNvPr id="109581" name="Rectangle 13"/>
          <p:cNvSpPr>
            <a:spLocks noChangeArrowheads="1"/>
          </p:cNvSpPr>
          <p:nvPr/>
        </p:nvSpPr>
        <p:spPr bwMode="auto">
          <a:xfrm>
            <a:off x="6400800" y="3200400"/>
            <a:ext cx="243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milk shake</a:t>
            </a:r>
            <a:b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b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milk</a:t>
            </a:r>
            <a:b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tea</a:t>
            </a:r>
            <a:br>
              <a:rPr lang="en-US" altLang="zh-CN" sz="32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altLang="zh-CN" sz="32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42" name="Picture 16" descr="DSCF706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-574"/>
          <a:stretch>
            <a:fillRect/>
          </a:stretch>
        </p:blipFill>
        <p:spPr bwMode="auto">
          <a:xfrm>
            <a:off x="304800" y="609600"/>
            <a:ext cx="2433638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3" name="Text Box 17"/>
          <p:cNvSpPr txBox="1">
            <a:spLocks noChangeArrowheads="1"/>
          </p:cNvSpPr>
          <p:nvPr/>
        </p:nvSpPr>
        <p:spPr bwMode="auto">
          <a:xfrm>
            <a:off x="2209800" y="5410200"/>
            <a:ext cx="641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00FF"/>
                </a:solidFill>
                <a:ea typeface="幼圆" pitchFamily="49" charset="-122"/>
              </a:rPr>
              <a:t>喝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09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10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109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8" dur="500"/>
                                        <p:tgtEl>
                                          <p:spTgt spid="10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0" grpId="0" autoUpdateAnimBg="0"/>
      <p:bldP spid="109578" grpId="0" autoUpdateAnimBg="0"/>
      <p:bldP spid="109579" grpId="0" autoUpdateAnimBg="0"/>
      <p:bldP spid="109580" grpId="0" autoUpdateAnimBg="0"/>
      <p:bldP spid="10958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碎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075" y="1519238"/>
            <a:ext cx="17526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 descr="ice crea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75" y="1519238"/>
            <a:ext cx="19050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5" descr="果汁机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0" y="4330700"/>
            <a:ext cx="1981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喝奶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38" y="4330700"/>
            <a:ext cx="16002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885825" y="3446463"/>
            <a:ext cx="14398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1">
                <a:latin typeface="Comic Sans MS" pitchFamily="66" charset="0"/>
              </a:rPr>
              <a:t> peel</a:t>
            </a:r>
            <a:endParaRPr lang="en-US" altLang="zh-CN" sz="3200" b="1">
              <a:latin typeface="Comic Sans MS" pitchFamily="66" charset="0"/>
            </a:endParaRPr>
          </a:p>
        </p:txBody>
      </p:sp>
      <p:sp>
        <p:nvSpPr>
          <p:cNvPr id="23559" name="Text Box 8"/>
          <p:cNvSpPr txBox="1">
            <a:spLocks noChangeArrowheads="1"/>
          </p:cNvSpPr>
          <p:nvPr/>
        </p:nvSpPr>
        <p:spPr bwMode="auto">
          <a:xfrm>
            <a:off x="3406775" y="3463925"/>
            <a:ext cx="14398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1">
                <a:latin typeface="Comic Sans MS" pitchFamily="66" charset="0"/>
              </a:rPr>
              <a:t>cut up</a:t>
            </a:r>
            <a:endParaRPr lang="en-US" altLang="zh-CN" sz="3200" b="1">
              <a:latin typeface="Comic Sans MS" pitchFamily="66" charset="0"/>
            </a:endParaRPr>
          </a:p>
        </p:txBody>
      </p:sp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5781675" y="3535363"/>
            <a:ext cx="25368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1">
                <a:latin typeface="Comic Sans MS" pitchFamily="66" charset="0"/>
              </a:rPr>
              <a:t>put…into…</a:t>
            </a:r>
            <a:endParaRPr lang="en-US" altLang="zh-CN" sz="3200" b="1">
              <a:latin typeface="Comic Sans MS" pitchFamily="66" charset="0"/>
            </a:endParaRPr>
          </a:p>
        </p:txBody>
      </p:sp>
      <p:sp>
        <p:nvSpPr>
          <p:cNvPr id="23561" name="Text Box 10"/>
          <p:cNvSpPr txBox="1">
            <a:spLocks noChangeArrowheads="1"/>
          </p:cNvSpPr>
          <p:nvPr/>
        </p:nvSpPr>
        <p:spPr bwMode="auto">
          <a:xfrm>
            <a:off x="381000" y="6059488"/>
            <a:ext cx="25923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1">
                <a:latin typeface="Comic Sans MS" pitchFamily="66" charset="0"/>
              </a:rPr>
              <a:t>pour..into…</a:t>
            </a:r>
            <a:endParaRPr lang="en-US" altLang="zh-CN" sz="3200" b="1">
              <a:latin typeface="Comic Sans MS" pitchFamily="66" charset="0"/>
            </a:endParaRPr>
          </a:p>
        </p:txBody>
      </p:sp>
      <p:sp>
        <p:nvSpPr>
          <p:cNvPr id="23562" name="Text Box 11"/>
          <p:cNvSpPr txBox="1">
            <a:spLocks noChangeArrowheads="1"/>
          </p:cNvSpPr>
          <p:nvPr/>
        </p:nvSpPr>
        <p:spPr bwMode="auto">
          <a:xfrm>
            <a:off x="3406775" y="6130925"/>
            <a:ext cx="1847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1">
                <a:latin typeface="Comic Sans MS" pitchFamily="66" charset="0"/>
              </a:rPr>
              <a:t>turn on</a:t>
            </a:r>
            <a:endParaRPr lang="en-US" altLang="zh-CN" sz="3200" b="1">
              <a:latin typeface="Comic Sans MS" pitchFamily="66" charset="0"/>
            </a:endParaRPr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6215063" y="6202363"/>
            <a:ext cx="14398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zh-CN" sz="3200" b="1">
                <a:latin typeface="Comic Sans MS" pitchFamily="66" charset="0"/>
              </a:rPr>
              <a:t>drink</a:t>
            </a:r>
            <a:endParaRPr lang="en-US" altLang="zh-CN" sz="3200" b="1">
              <a:latin typeface="Comic Sans MS" pitchFamily="66" charset="0"/>
            </a:endParaRPr>
          </a:p>
        </p:txBody>
      </p:sp>
      <p:pic>
        <p:nvPicPr>
          <p:cNvPr id="23564" name="Picture 13" descr="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4330700"/>
            <a:ext cx="19050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5" name="Picture 14" descr="u=69288413,3670531945&amp;gp=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88" y="1590675"/>
            <a:ext cx="18716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n-US" altLang="zh-CN" sz="4400" b="1" kern="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Read the new words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/>
      <p:bldP spid="23560" grpId="0"/>
      <p:bldP spid="23561" grpId="0"/>
      <p:bldP spid="23562" grpId="0"/>
      <p:bldP spid="2356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7"/>
          <p:cNvSpPr txBox="1">
            <a:spLocks noChangeArrowheads="1"/>
          </p:cNvSpPr>
          <p:nvPr/>
        </p:nvSpPr>
        <p:spPr bwMode="auto">
          <a:xfrm>
            <a:off x="381000" y="1524000"/>
            <a:ext cx="23256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CC"/>
                </a:solidFill>
              </a:rPr>
              <a:t>Step 1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590800" y="5867400"/>
            <a:ext cx="40830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0000"/>
                </a:solidFill>
                <a:latin typeface="Times New Roman" pitchFamily="18" charset="0"/>
              </a:rPr>
              <a:t>Peel</a:t>
            </a:r>
            <a:r>
              <a:rPr lang="en-US" altLang="zh-CN" sz="4100" b="1">
                <a:latin typeface="Times New Roman" pitchFamily="18" charset="0"/>
              </a:rPr>
              <a:t> the bananas.</a:t>
            </a:r>
          </a:p>
        </p:txBody>
      </p:sp>
      <p:pic>
        <p:nvPicPr>
          <p:cNvPr id="37894" name="Picture 6" descr="735390_173526929786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2"/>
          <a:stretch>
            <a:fillRect/>
          </a:stretch>
        </p:blipFill>
        <p:spPr bwMode="auto">
          <a:xfrm>
            <a:off x="2819400" y="1828800"/>
            <a:ext cx="365760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2400" y="685800"/>
            <a:ext cx="8382000" cy="1168400"/>
          </a:xfrm>
          <a:prstGeom prst="rect">
            <a:avLst/>
          </a:prstGeom>
          <a:noFill/>
        </p:spPr>
        <p:txBody>
          <a:bodyPr wrap="none"/>
          <a:lstStyle/>
          <a:p>
            <a:pPr marL="342900" indent="-342900" eaLnBrk="0" hangingPunct="0">
              <a:spcBef>
                <a:spcPts val="0"/>
              </a:spcBef>
              <a:defRPr/>
            </a:pPr>
            <a:r>
              <a:rPr lang="en-US" altLang="zh-CN" sz="3600" b="1" kern="0" dirty="0">
                <a:latin typeface="+mn-lt"/>
                <a:ea typeface="+mn-ea"/>
              </a:rPr>
              <a:t>How do you make a banana milk shake?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519113" y="546100"/>
            <a:ext cx="2132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CC"/>
                </a:solidFill>
              </a:rPr>
              <a:t>Step 2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209800" y="5486400"/>
            <a:ext cx="47101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  <a:r>
              <a:rPr lang="en-US" altLang="zh-CN" sz="4100" b="1">
                <a:latin typeface="Times New Roman" pitchFamily="18" charset="0"/>
              </a:rPr>
              <a:t> the bananas.</a:t>
            </a:r>
          </a:p>
        </p:txBody>
      </p:sp>
      <p:pic>
        <p:nvPicPr>
          <p:cNvPr id="21511" name="Picture 7" descr="two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76400"/>
            <a:ext cx="5329238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519113" y="546100"/>
            <a:ext cx="21320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CC"/>
                </a:solidFill>
              </a:rPr>
              <a:t>Step 3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020763" y="5140325"/>
            <a:ext cx="7007225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0000"/>
                </a:solidFill>
                <a:latin typeface="Times New Roman" pitchFamily="18" charset="0"/>
              </a:rPr>
              <a:t>Put</a:t>
            </a:r>
            <a:r>
              <a:rPr lang="en-US" altLang="zh-CN" sz="4100" b="1">
                <a:latin typeface="Times New Roman" pitchFamily="18" charset="0"/>
              </a:rPr>
              <a:t> the bananas and yogurt </a:t>
            </a:r>
          </a:p>
          <a:p>
            <a:pPr eaLnBrk="1" hangingPunct="1"/>
            <a:r>
              <a:rPr lang="en-US" altLang="zh-CN" sz="4100" b="1">
                <a:latin typeface="Times New Roman" pitchFamily="18" charset="0"/>
              </a:rPr>
              <a:t>into the blender.</a:t>
            </a:r>
          </a:p>
        </p:txBody>
      </p:sp>
      <p:pic>
        <p:nvPicPr>
          <p:cNvPr id="25607" name="Picture 7" descr="u=493339500,1632258264&amp;gp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1268413"/>
            <a:ext cx="4897437" cy="366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519113" y="546100"/>
            <a:ext cx="2036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CC"/>
                </a:solidFill>
              </a:rPr>
              <a:t>Step 4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117600" y="5410200"/>
            <a:ext cx="7045325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0000"/>
                </a:solidFill>
                <a:latin typeface="Times New Roman" pitchFamily="18" charset="0"/>
              </a:rPr>
              <a:t>Pour</a:t>
            </a:r>
            <a:r>
              <a:rPr lang="en-US" altLang="zh-CN" sz="4100" b="1">
                <a:latin typeface="Times New Roman" pitchFamily="18" charset="0"/>
              </a:rPr>
              <a:t> the milk into the blender.</a:t>
            </a:r>
          </a:p>
        </p:txBody>
      </p:sp>
      <p:pic>
        <p:nvPicPr>
          <p:cNvPr id="22536" name="Picture 8" descr="kina-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449388"/>
            <a:ext cx="5181600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6200" y="1752600"/>
            <a:ext cx="8915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② ─How many bananas do we need?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 ─We need three bananas.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③ ─How much yogurt do we need?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 ─We need one cup of yogurt.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20050616103726_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888" y="728663"/>
            <a:ext cx="3198812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ext Box 7"/>
          <p:cNvSpPr txBox="1">
            <a:spLocks noChangeArrowheads="1"/>
          </p:cNvSpPr>
          <p:nvPr/>
        </p:nvSpPr>
        <p:spPr bwMode="auto">
          <a:xfrm>
            <a:off x="519113" y="546100"/>
            <a:ext cx="1722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CC"/>
                </a:solidFill>
              </a:rPr>
              <a:t>Step 5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076450" y="5499100"/>
            <a:ext cx="4760913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0000"/>
                </a:solidFill>
                <a:latin typeface="Times New Roman" pitchFamily="18" charset="0"/>
              </a:rPr>
              <a:t>Turn on</a:t>
            </a:r>
            <a:r>
              <a:rPr lang="en-US" altLang="zh-CN" sz="4100" b="1">
                <a:latin typeface="Times New Roman" pitchFamily="18" charset="0"/>
              </a:rPr>
              <a:t> the blender.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519113" y="546100"/>
            <a:ext cx="2036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0000CC"/>
                </a:solidFill>
              </a:rPr>
              <a:t>Step 6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555875" y="5589588"/>
            <a:ext cx="21113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FF0000"/>
                </a:solidFill>
                <a:latin typeface="Times New Roman" pitchFamily="18" charset="0"/>
              </a:rPr>
              <a:t>Drink</a:t>
            </a:r>
            <a:r>
              <a:rPr lang="en-US" altLang="zh-CN" sz="4100" b="1">
                <a:latin typeface="Times New Roman" pitchFamily="18" charset="0"/>
              </a:rPr>
              <a:t> it.</a:t>
            </a:r>
          </a:p>
        </p:txBody>
      </p:sp>
      <p:pic>
        <p:nvPicPr>
          <p:cNvPr id="49158" name="Picture 6" descr="饮料 果汁 饭桌 纪念日物语-节日物语-节日物语,纪念日物语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50" y="639763"/>
            <a:ext cx="4225925" cy="467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3" descr="A-1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271588"/>
            <a:ext cx="7715250" cy="543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30238"/>
          </a:xfrm>
          <a:noFill/>
        </p:spPr>
        <p:txBody>
          <a:bodyPr wrap="none"/>
          <a:lstStyle/>
          <a:p>
            <a:pPr algn="l"/>
            <a:r>
              <a:rPr lang="en-US" altLang="zh-CN" sz="3600" b="1" smtClean="0"/>
              <a:t>1a</a:t>
            </a:r>
            <a:r>
              <a:rPr lang="en-US" altLang="zh-CN" sz="3600" b="1" smtClean="0">
                <a:solidFill>
                  <a:srgbClr val="0000CC"/>
                </a:solidFill>
              </a:rPr>
              <a:t>. Write these words in the blanks.</a:t>
            </a:r>
            <a:r>
              <a:rPr lang="en-US" altLang="zh-CN" smtClean="0"/>
              <a:t> 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619750" y="3062288"/>
            <a:ext cx="971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peel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962150" y="3290888"/>
            <a:ext cx="1530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cut up 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149850" y="4738688"/>
            <a:ext cx="844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71950" y="1119188"/>
            <a:ext cx="1123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pour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03213" y="4662488"/>
            <a:ext cx="1644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turn on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14350" y="1214438"/>
            <a:ext cx="12763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drink</a:t>
            </a:r>
          </a:p>
          <a:p>
            <a:pPr eaLnBrk="1" hangingPunct="1"/>
            <a:endParaRPr lang="en-US" altLang="zh-CN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3"/>
          <p:cNvSpPr txBox="1">
            <a:spLocks noChangeArrowheads="1"/>
          </p:cNvSpPr>
          <p:nvPr/>
        </p:nvSpPr>
        <p:spPr bwMode="auto">
          <a:xfrm>
            <a:off x="1212850" y="1898650"/>
            <a:ext cx="7294563" cy="4141788"/>
          </a:xfrm>
          <a:prstGeom prst="rect">
            <a:avLst/>
          </a:prstGeom>
          <a:solidFill>
            <a:srgbClr val="33CCCC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___Turn on the blender.</a:t>
            </a:r>
            <a:b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___ Cut up the bananas.</a:t>
            </a:r>
            <a:b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___ Drink the milk shake.</a:t>
            </a:r>
            <a:b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___ Pour the milk into the blender.</a:t>
            </a:r>
            <a:b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</a:b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___ Put the bananas and ice-cream in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       the blender.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100" b="1">
                <a:solidFill>
                  <a:schemeClr val="tx2"/>
                </a:solidFill>
                <a:latin typeface="Times New Roman" pitchFamily="18" charset="0"/>
              </a:rPr>
              <a:t>___ Peel three bananas.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04938" y="5229225"/>
            <a:ext cx="38417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04938" y="2528888"/>
            <a:ext cx="38417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404938" y="4149725"/>
            <a:ext cx="40798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404938" y="3609975"/>
            <a:ext cx="40798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404938" y="1898650"/>
            <a:ext cx="3841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1404938" y="3070225"/>
            <a:ext cx="38417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31753" name="Text Box 10"/>
          <p:cNvSpPr txBox="1">
            <a:spLocks noChangeArrowheads="1"/>
          </p:cNvSpPr>
          <p:nvPr/>
        </p:nvSpPr>
        <p:spPr bwMode="auto">
          <a:xfrm>
            <a:off x="609600" y="533400"/>
            <a:ext cx="789146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CC"/>
                </a:solidFill>
              </a:rPr>
              <a:t>1b. Listen and put the instructions</a:t>
            </a:r>
          </a:p>
          <a:p>
            <a:pPr eaLnBrk="1" hangingPunct="1"/>
            <a:r>
              <a:rPr lang="en-US" altLang="zh-CN" sz="3600" b="1">
                <a:solidFill>
                  <a:srgbClr val="0000CC"/>
                </a:solidFill>
              </a:rPr>
              <a:t> in order. </a:t>
            </a:r>
          </a:p>
        </p:txBody>
      </p:sp>
      <p:pic>
        <p:nvPicPr>
          <p:cNvPr id="31754" name="Picture 14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524000"/>
            <a:ext cx="8001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autoUpdateAnimBg="0"/>
      <p:bldP spid="7173" grpId="0" autoUpdateAnimBg="0"/>
      <p:bldP spid="7174" grpId="0" autoUpdateAnimBg="0"/>
      <p:bldP spid="7175" grpId="0" autoUpdateAnimBg="0"/>
      <p:bldP spid="7176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3481388" cy="874713"/>
          </a:xfrm>
        </p:spPr>
        <p:txBody>
          <a:bodyPr/>
          <a:lstStyle/>
          <a:p>
            <a:pPr algn="l"/>
            <a:r>
              <a:rPr lang="en-US" altLang="zh-CN" b="1" smtClean="0">
                <a:solidFill>
                  <a:srgbClr val="0000CC"/>
                </a:solidFill>
              </a:rPr>
              <a:t>Tapescript</a:t>
            </a: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848600" cy="4805363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A: I’m hungry!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Let’s make</a:t>
            </a:r>
            <a:r>
              <a:rPr lang="en-US" altLang="zh-CN" sz="2800" b="1" smtClean="0">
                <a:latin typeface="Times New Roman" pitchFamily="18" charset="0"/>
              </a:rPr>
              <a:t> a banana milk shake.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B: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 How</a:t>
            </a:r>
            <a:r>
              <a:rPr lang="en-US" altLang="zh-CN" sz="2800" b="1" smtClean="0">
                <a:latin typeface="Times New Roman" pitchFamily="18" charset="0"/>
              </a:rPr>
              <a:t> do you make a banana milk shake?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A: Well,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first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 peel</a:t>
            </a:r>
            <a:r>
              <a:rPr lang="en-US" altLang="zh-CN" sz="2800" b="1" smtClean="0">
                <a:latin typeface="Times New Roman" pitchFamily="18" charset="0"/>
              </a:rPr>
              <a:t> three bananas.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B: Three bananas?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A: Yes.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Then</a:t>
            </a:r>
            <a:r>
              <a:rPr lang="en-US" altLang="zh-CN" sz="2800" b="1" smtClean="0">
                <a:latin typeface="Times New Roman" pitchFamily="18" charset="0"/>
              </a:rPr>
              <a:t>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cut up</a:t>
            </a:r>
            <a:r>
              <a:rPr lang="en-US" altLang="zh-CN" sz="2800" b="1" smtClean="0">
                <a:latin typeface="Times New Roman" pitchFamily="18" charset="0"/>
              </a:rPr>
              <a:t> the bananas.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B: OK, I’ve finished.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A: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Now</a:t>
            </a:r>
            <a:r>
              <a:rPr lang="en-US" altLang="zh-CN" sz="2800" b="1" smtClean="0">
                <a:latin typeface="Times New Roman" pitchFamily="18" charset="0"/>
              </a:rPr>
              <a:t>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put</a:t>
            </a:r>
            <a:r>
              <a:rPr lang="en-US" altLang="zh-CN" sz="2800" b="1" smtClean="0">
                <a:latin typeface="Times New Roman" pitchFamily="18" charset="0"/>
              </a:rPr>
              <a:t> the bananas and ice-cream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in</a:t>
            </a:r>
            <a:r>
              <a:rPr lang="en-US" altLang="zh-CN" sz="2800" b="1" smtClean="0">
                <a:latin typeface="Times New Roman" pitchFamily="18" charset="0"/>
              </a:rPr>
              <a:t>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    blender.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Then</a:t>
            </a:r>
            <a:r>
              <a:rPr lang="en-US" altLang="zh-CN" sz="2800" b="1" smtClean="0">
                <a:latin typeface="Times New Roman" pitchFamily="18" charset="0"/>
              </a:rPr>
              <a:t>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pour</a:t>
            </a:r>
            <a:r>
              <a:rPr lang="en-US" altLang="zh-CN" sz="2800" b="1" smtClean="0">
                <a:latin typeface="Times New Roman" pitchFamily="18" charset="0"/>
              </a:rPr>
              <a:t> the milk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into</a:t>
            </a:r>
            <a:r>
              <a:rPr lang="en-US" altLang="zh-CN" sz="2800" b="1" smtClean="0">
                <a:latin typeface="Times New Roman" pitchFamily="18" charset="0"/>
              </a:rPr>
              <a:t> the blender.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B: Is this enough milk?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latin typeface="Times New Roman" pitchFamily="18" charset="0"/>
              </a:rPr>
              <a:t>A: I guess so.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Next</a:t>
            </a:r>
            <a:r>
              <a:rPr lang="en-US" altLang="zh-CN" sz="2800" b="1" smtClean="0">
                <a:latin typeface="Times New Roman" pitchFamily="18" charset="0"/>
              </a:rPr>
              <a:t>,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turn on</a:t>
            </a:r>
            <a:r>
              <a:rPr lang="en-US" altLang="zh-CN" sz="2800" b="1" smtClean="0">
                <a:latin typeface="Times New Roman" pitchFamily="18" charset="0"/>
              </a:rPr>
              <a:t> the blender. 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itchFamily="18" charset="0"/>
              </a:rPr>
              <a:t>Finally</a:t>
            </a:r>
            <a:r>
              <a:rPr lang="en-US" altLang="zh-CN" sz="2800" b="1" smtClean="0">
                <a:latin typeface="Times New Roman" pitchFamily="18" charset="0"/>
              </a:rPr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pour</a:t>
            </a:r>
            <a:r>
              <a:rPr lang="en-US" altLang="zh-CN" sz="2800" b="1" smtClean="0">
                <a:latin typeface="Times New Roman" pitchFamily="18" charset="0"/>
              </a:rPr>
              <a:t> the milk shake </a:t>
            </a:r>
            <a:r>
              <a:rPr lang="en-US" altLang="zh-CN" sz="2800" b="1" smtClean="0">
                <a:solidFill>
                  <a:srgbClr val="0000CC"/>
                </a:solidFill>
                <a:latin typeface="Times New Roman" pitchFamily="18" charset="0"/>
              </a:rPr>
              <a:t>into</a:t>
            </a:r>
            <a:r>
              <a:rPr lang="en-US" altLang="zh-CN" sz="2800" b="1" smtClean="0">
                <a:latin typeface="Times New Roman" pitchFamily="18" charset="0"/>
              </a:rPr>
              <a:t> a glass</a:t>
            </a:r>
            <a:r>
              <a:rPr lang="en-US" altLang="zh-CN" sz="2800" b="1" smtClean="0">
                <a:solidFill>
                  <a:srgbClr val="0000FF"/>
                </a:solidFill>
              </a:rPr>
              <a:t> </a:t>
            </a:r>
            <a:r>
              <a:rPr lang="en-US" altLang="zh-CN" sz="2800" b="1" smtClean="0">
                <a:latin typeface="Times New Roman" pitchFamily="18" charset="0"/>
              </a:rPr>
              <a:t>and drink it.</a:t>
            </a:r>
            <a:r>
              <a:rPr lang="en-US" altLang="zh-CN" sz="2800" b="1" smtClean="0">
                <a:solidFill>
                  <a:srgbClr val="0000FF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zh-CN" sz="2800" b="1" smtClean="0">
              <a:latin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zh-CN" sz="2800" b="1" smtClean="0">
              <a:latin typeface="Times New Roman" pitchFamily="18" charset="0"/>
            </a:endParaRPr>
          </a:p>
        </p:txBody>
      </p:sp>
      <p:pic>
        <p:nvPicPr>
          <p:cNvPr id="32772" name="Picture 5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533400"/>
            <a:ext cx="5984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327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327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042988" y="1662113"/>
            <a:ext cx="3609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3800" b="1">
              <a:solidFill>
                <a:schemeClr val="hlink"/>
              </a:solidFill>
            </a:endParaRP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1041400" y="1524000"/>
            <a:ext cx="28829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3333FF"/>
                </a:solidFill>
                <a:latin typeface="幼圆" pitchFamily="49" charset="-122"/>
                <a:ea typeface="幼圆" pitchFamily="49" charset="-122"/>
              </a:rPr>
              <a:t>首先</a:t>
            </a:r>
            <a:r>
              <a:rPr lang="en-US" altLang="zh-CN" sz="3200" b="1">
                <a:solidFill>
                  <a:srgbClr val="3333FF"/>
                </a:solidFill>
                <a:ea typeface="幼圆" pitchFamily="49" charset="-122"/>
              </a:rPr>
              <a:t>…</a:t>
            </a: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3333FF"/>
                </a:solidFill>
                <a:latin typeface="幼圆" pitchFamily="49" charset="-122"/>
                <a:ea typeface="幼圆" pitchFamily="49" charset="-122"/>
              </a:rPr>
              <a:t>并且</a:t>
            </a:r>
            <a:r>
              <a:rPr lang="en-US" altLang="zh-CN" sz="3200" b="1">
                <a:solidFill>
                  <a:srgbClr val="3333FF"/>
                </a:solidFill>
                <a:ea typeface="幼圆" pitchFamily="49" charset="-122"/>
              </a:rPr>
              <a:t>…</a:t>
            </a: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3333FF"/>
                </a:solidFill>
                <a:latin typeface="幼圆" pitchFamily="49" charset="-122"/>
                <a:ea typeface="幼圆" pitchFamily="49" charset="-122"/>
              </a:rPr>
              <a:t>接下来</a:t>
            </a:r>
            <a:r>
              <a:rPr lang="en-US" altLang="zh-CN" sz="3200" b="1">
                <a:solidFill>
                  <a:srgbClr val="3333FF"/>
                </a:solidFill>
                <a:ea typeface="幼圆" pitchFamily="49" charset="-122"/>
              </a:rPr>
              <a:t>…</a:t>
            </a: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3333FF"/>
                </a:solidFill>
                <a:latin typeface="幼圆" pitchFamily="49" charset="-122"/>
                <a:ea typeface="幼圆" pitchFamily="49" charset="-122"/>
              </a:rPr>
              <a:t>然后</a:t>
            </a:r>
            <a:r>
              <a:rPr lang="en-US" altLang="zh-CN" sz="3200" b="1">
                <a:solidFill>
                  <a:srgbClr val="3333FF"/>
                </a:solidFill>
                <a:ea typeface="幼圆" pitchFamily="49" charset="-122"/>
              </a:rPr>
              <a:t>…</a:t>
            </a: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3333FF"/>
                </a:solidFill>
                <a:latin typeface="幼圆" pitchFamily="49" charset="-122"/>
                <a:ea typeface="幼圆" pitchFamily="49" charset="-122"/>
              </a:rPr>
              <a:t>最后</a:t>
            </a:r>
            <a:r>
              <a:rPr lang="en-US" altLang="zh-CN" sz="3200" b="1">
                <a:solidFill>
                  <a:srgbClr val="3333FF"/>
                </a:solidFill>
                <a:ea typeface="幼圆" pitchFamily="49" charset="-122"/>
              </a:rPr>
              <a:t>…</a:t>
            </a: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altLang="zh-CN" sz="3200" b="1">
              <a:solidFill>
                <a:srgbClr val="3333FF"/>
              </a:solidFill>
              <a:latin typeface="幼圆" pitchFamily="49" charset="-122"/>
              <a:ea typeface="幼圆" pitchFamily="49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3333FF"/>
                </a:solidFill>
                <a:latin typeface="幼圆" pitchFamily="49" charset="-122"/>
                <a:ea typeface="幼圆" pitchFamily="49" charset="-122"/>
              </a:rPr>
              <a:t>    </a:t>
            </a:r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762000" y="457200"/>
            <a:ext cx="3527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CC0000"/>
                </a:solidFill>
                <a:latin typeface="Comic Sans MS" pitchFamily="66" charset="0"/>
              </a:rPr>
              <a:t>Translation</a:t>
            </a:r>
            <a:r>
              <a:rPr lang="en-US" altLang="zh-CN" sz="3600" b="1">
                <a:latin typeface="Comic Sans MS" pitchFamily="66" charset="0"/>
              </a:rPr>
              <a:t> </a:t>
            </a: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4140200" y="2560638"/>
            <a:ext cx="1695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+mj-lt"/>
              </a:rPr>
              <a:t>And…</a:t>
            </a: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4140200" y="1517650"/>
            <a:ext cx="2187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+mj-lt"/>
              </a:rPr>
              <a:t>First,…</a:t>
            </a: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4140200" y="3605213"/>
            <a:ext cx="2163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+mj-lt"/>
              </a:rPr>
              <a:t>Next,…</a:t>
            </a: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4140200" y="4649788"/>
            <a:ext cx="1982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333399"/>
                </a:solidFill>
                <a:latin typeface="+mj-lt"/>
              </a:rPr>
              <a:t>Then,…</a:t>
            </a: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4140200" y="5694363"/>
            <a:ext cx="2343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>
                <a:solidFill>
                  <a:srgbClr val="333399"/>
                </a:solidFill>
                <a:latin typeface="+mj-lt"/>
              </a:rPr>
              <a:t> Finally,…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5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9" grpId="0" autoUpdateAnimBg="0"/>
      <p:bldP spid="115720" grpId="0" autoUpdateAnimBg="0"/>
      <p:bldP spid="115721" grpId="0" autoUpdateAnimBg="0"/>
      <p:bldP spid="115722" grpId="0" autoUpdateAnimBg="0"/>
      <p:bldP spid="115723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524000"/>
            <a:ext cx="8062913" cy="4589463"/>
          </a:xfrm>
          <a:solidFill>
            <a:srgbClr val="FFCC99">
              <a:alpha val="39999"/>
            </a:srgbClr>
          </a:solidFill>
        </p:spPr>
        <p:txBody>
          <a:bodyPr wrap="none"/>
          <a:lstStyle/>
          <a:p>
            <a:pPr algn="l"/>
            <a:r>
              <a:rPr lang="en-US" altLang="zh-CN" sz="3100" b="1" smtClean="0">
                <a:latin typeface="Times New Roman" pitchFamily="18" charset="0"/>
              </a:rPr>
              <a:t>A: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How</a:t>
            </a:r>
            <a:r>
              <a:rPr lang="en-US" altLang="zh-CN" sz="3100" b="1" smtClean="0">
                <a:latin typeface="Times New Roman" pitchFamily="18" charset="0"/>
              </a:rPr>
              <a:t> do you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make </a:t>
            </a:r>
            <a:r>
              <a:rPr lang="en-US" altLang="zh-CN" sz="3100" b="1" smtClean="0">
                <a:latin typeface="Times New Roman" pitchFamily="18" charset="0"/>
              </a:rPr>
              <a:t>a banana  milk shake?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B:</a:t>
            </a:r>
            <a:r>
              <a:rPr lang="en-US" altLang="zh-CN" sz="3100" b="1" smtClean="0">
                <a:solidFill>
                  <a:srgbClr val="0000CC"/>
                </a:solidFill>
                <a:latin typeface="Times New Roman" pitchFamily="18" charset="0"/>
              </a:rPr>
              <a:t> First</a:t>
            </a:r>
            <a:r>
              <a:rPr lang="en-US" altLang="zh-CN" sz="3100" b="1" smtClean="0">
                <a:latin typeface="Times New Roman" pitchFamily="18" charset="0"/>
              </a:rPr>
              <a:t>,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peel</a:t>
            </a:r>
            <a:r>
              <a:rPr lang="en-US" altLang="zh-CN" sz="3100" b="1" smtClean="0">
                <a:latin typeface="Times New Roman" pitchFamily="18" charset="0"/>
              </a:rPr>
              <a:t> the bananas.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     </a:t>
            </a:r>
            <a:r>
              <a:rPr lang="en-US" altLang="zh-CN" sz="3100" b="1" smtClean="0">
                <a:solidFill>
                  <a:srgbClr val="0000CC"/>
                </a:solidFill>
                <a:latin typeface="Times New Roman" pitchFamily="18" charset="0"/>
              </a:rPr>
              <a:t>Next,</a:t>
            </a:r>
            <a:r>
              <a:rPr lang="en-US" altLang="zh-CN" sz="3100" b="1" smtClean="0">
                <a:latin typeface="Times New Roman" pitchFamily="18" charset="0"/>
              </a:rPr>
              <a:t>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cut up</a:t>
            </a:r>
            <a:r>
              <a:rPr lang="en-US" altLang="zh-CN" sz="3100" b="1" smtClean="0">
                <a:latin typeface="Times New Roman" pitchFamily="18" charset="0"/>
              </a:rPr>
              <a:t> the bananas.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     </a:t>
            </a:r>
            <a:r>
              <a:rPr lang="en-US" altLang="zh-CN" sz="3100" b="1" smtClean="0">
                <a:solidFill>
                  <a:srgbClr val="0000CC"/>
                </a:solidFill>
                <a:latin typeface="Times New Roman" pitchFamily="18" charset="0"/>
              </a:rPr>
              <a:t>Next</a:t>
            </a:r>
            <a:r>
              <a:rPr lang="en-US" altLang="zh-CN" sz="3100" b="1" smtClean="0">
                <a:latin typeface="Times New Roman" pitchFamily="18" charset="0"/>
              </a:rPr>
              <a:t>, put the bananas and ice-cream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into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     the blender.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     </a:t>
            </a:r>
            <a:r>
              <a:rPr lang="en-US" altLang="zh-CN" sz="3100" b="1" smtClean="0">
                <a:solidFill>
                  <a:srgbClr val="0000CC"/>
                </a:solidFill>
                <a:latin typeface="Times New Roman" pitchFamily="18" charset="0"/>
              </a:rPr>
              <a:t>Next</a:t>
            </a:r>
            <a:r>
              <a:rPr lang="en-US" altLang="zh-CN" sz="3100" b="1" smtClean="0">
                <a:latin typeface="Times New Roman" pitchFamily="18" charset="0"/>
              </a:rPr>
              <a:t>,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pour</a:t>
            </a:r>
            <a:r>
              <a:rPr lang="en-US" altLang="zh-CN" sz="3100" b="1" smtClean="0">
                <a:latin typeface="Times New Roman" pitchFamily="18" charset="0"/>
              </a:rPr>
              <a:t> the milk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into</a:t>
            </a:r>
            <a:r>
              <a:rPr lang="en-US" altLang="zh-CN" sz="3100" b="1" smtClean="0">
                <a:latin typeface="Times New Roman" pitchFamily="18" charset="0"/>
              </a:rPr>
              <a:t> the blender.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     </a:t>
            </a:r>
            <a:r>
              <a:rPr lang="en-US" altLang="zh-CN" sz="3100" b="1" smtClean="0">
                <a:solidFill>
                  <a:srgbClr val="0000CC"/>
                </a:solidFill>
                <a:latin typeface="Times New Roman" pitchFamily="18" charset="0"/>
              </a:rPr>
              <a:t>Then</a:t>
            </a:r>
            <a:r>
              <a:rPr lang="en-US" altLang="zh-CN" sz="3100" b="1" smtClean="0">
                <a:latin typeface="Times New Roman" pitchFamily="18" charset="0"/>
              </a:rPr>
              <a:t>, </a:t>
            </a:r>
            <a:r>
              <a:rPr lang="en-US" altLang="zh-CN" sz="3100" b="1" smtClean="0">
                <a:solidFill>
                  <a:srgbClr val="FF3300"/>
                </a:solidFill>
                <a:latin typeface="Times New Roman" pitchFamily="18" charset="0"/>
              </a:rPr>
              <a:t>turn on</a:t>
            </a:r>
            <a:r>
              <a:rPr lang="en-US" altLang="zh-CN" sz="3100" b="1" smtClean="0">
                <a:latin typeface="Times New Roman" pitchFamily="18" charset="0"/>
              </a:rPr>
              <a:t> the blender.</a:t>
            </a:r>
          </a:p>
          <a:p>
            <a:pPr algn="l"/>
            <a:r>
              <a:rPr lang="en-US" altLang="zh-CN" sz="3100" b="1" smtClean="0">
                <a:latin typeface="Times New Roman" pitchFamily="18" charset="0"/>
              </a:rPr>
              <a:t>    </a:t>
            </a:r>
            <a:r>
              <a:rPr lang="en-US" altLang="zh-CN" sz="3100" b="1" smtClean="0">
                <a:solidFill>
                  <a:srgbClr val="0000CC"/>
                </a:solidFill>
                <a:latin typeface="Times New Roman" pitchFamily="18" charset="0"/>
              </a:rPr>
              <a:t> Finally</a:t>
            </a:r>
            <a:r>
              <a:rPr lang="en-US" altLang="zh-CN" sz="3100" b="1" smtClean="0">
                <a:latin typeface="Times New Roman" pitchFamily="18" charset="0"/>
              </a:rPr>
              <a:t>, drink the milk shake.</a:t>
            </a:r>
          </a:p>
        </p:txBody>
      </p: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539750" y="549275"/>
            <a:ext cx="364807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solidFill>
                  <a:srgbClr val="0000CC"/>
                </a:solidFill>
              </a:rPr>
              <a:t>1c. Pairwork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uiExpand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5"/>
          <p:cNvSpPr txBox="1">
            <a:spLocks noChangeArrowheads="1"/>
          </p:cNvSpPr>
          <p:nvPr/>
        </p:nvSpPr>
        <p:spPr bwMode="auto">
          <a:xfrm>
            <a:off x="381000" y="685800"/>
            <a:ext cx="7750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CC"/>
                </a:solidFill>
              </a:rPr>
              <a:t>2a. Listen and complete the chart.</a:t>
            </a:r>
            <a:r>
              <a:rPr lang="en-US" altLang="zh-CN" sz="3600" b="1">
                <a:solidFill>
                  <a:schemeClr val="accent2"/>
                </a:solidFill>
              </a:rPr>
              <a:t> </a:t>
            </a:r>
          </a:p>
        </p:txBody>
      </p:sp>
      <p:pic>
        <p:nvPicPr>
          <p:cNvPr id="35843" name="图片 2" descr="A-2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47783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5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762000"/>
            <a:ext cx="5984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Group 35"/>
          <p:cNvGraphicFramePr>
            <a:graphicFrameLocks noGrp="1"/>
          </p:cNvGraphicFramePr>
          <p:nvPr/>
        </p:nvGraphicFramePr>
        <p:xfrm>
          <a:off x="5257800" y="2133600"/>
          <a:ext cx="3810000" cy="3078163"/>
        </p:xfrm>
        <a:graphic>
          <a:graphicData uri="http://schemas.openxmlformats.org/drawingml/2006/table">
            <a:tbl>
              <a:tblPr/>
              <a:tblGrid>
                <a:gridCol w="1903413"/>
                <a:gridCol w="1906587"/>
              </a:tblGrid>
              <a:tr h="628650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much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How many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yogurt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bananas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30"/>
          <p:cNvSpPr>
            <a:spLocks noChangeArrowheads="1"/>
          </p:cNvSpPr>
          <p:nvPr/>
        </p:nvSpPr>
        <p:spPr bwMode="auto">
          <a:xfrm>
            <a:off x="5486400" y="3505200"/>
            <a:ext cx="10271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honey</a:t>
            </a:r>
          </a:p>
        </p:txBody>
      </p:sp>
      <p:sp>
        <p:nvSpPr>
          <p:cNvPr id="7" name="Rectangle 31"/>
          <p:cNvSpPr>
            <a:spLocks noChangeArrowheads="1"/>
          </p:cNvSpPr>
          <p:nvPr/>
        </p:nvSpPr>
        <p:spPr bwMode="auto">
          <a:xfrm>
            <a:off x="7162800" y="3429000"/>
            <a:ext cx="1793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watermelon</a:t>
            </a:r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7543800" y="4038600"/>
            <a:ext cx="10779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7421563" y="4648200"/>
            <a:ext cx="12652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oranges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97" name="Group 33"/>
          <p:cNvGraphicFramePr>
            <a:graphicFrameLocks noGrp="1"/>
          </p:cNvGraphicFramePr>
          <p:nvPr/>
        </p:nvGraphicFramePr>
        <p:xfrm>
          <a:off x="838200" y="1981200"/>
          <a:ext cx="6553200" cy="3465513"/>
        </p:xfrm>
        <a:graphic>
          <a:graphicData uri="http://schemas.openxmlformats.org/drawingml/2006/table">
            <a:tbl>
              <a:tblPr/>
              <a:tblGrid>
                <a:gridCol w="3278188"/>
                <a:gridCol w="3275012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one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watermelon  </a:t>
                      </a: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two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3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three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5213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one cup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Two spoons</a:t>
                      </a:r>
                    </a:p>
                  </a:txBody>
                  <a:tcPr marL="94040" marR="94040" marT="44091" marB="4409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048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94040" marR="94040" marT="44091" marB="440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886" name="Text Box 26"/>
          <p:cNvSpPr txBox="1">
            <a:spLocks noChangeArrowheads="1"/>
          </p:cNvSpPr>
          <p:nvPr/>
        </p:nvSpPr>
        <p:spPr bwMode="auto">
          <a:xfrm>
            <a:off x="609600" y="609600"/>
            <a:ext cx="8058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CC"/>
                </a:solidFill>
              </a:rPr>
              <a:t>2b. Listen again and fill in the form. 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4572000" y="2590800"/>
            <a:ext cx="16319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apples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4495800" y="3886200"/>
            <a:ext cx="1903413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yogurt</a:t>
            </a:r>
          </a:p>
          <a:p>
            <a:pPr eaLnBrk="1" hangingPunct="1"/>
            <a:endParaRPr lang="en-US" altLang="zh-CN" sz="3100" b="1">
              <a:latin typeface="Times New Roman" pitchFamily="18" charset="0"/>
            </a:endParaRPr>
          </a:p>
        </p:txBody>
      </p:sp>
      <p:sp>
        <p:nvSpPr>
          <p:cNvPr id="11294" name="Text Box 30"/>
          <p:cNvSpPr txBox="1">
            <a:spLocks noChangeArrowheads="1"/>
          </p:cNvSpPr>
          <p:nvPr/>
        </p:nvSpPr>
        <p:spPr bwMode="auto">
          <a:xfrm>
            <a:off x="4419600" y="4876800"/>
            <a:ext cx="172878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honey</a:t>
            </a:r>
            <a:endParaRPr lang="en-US" altLang="zh-CN" sz="3100" b="1">
              <a:latin typeface="Times New Roman" pitchFamily="18" charset="0"/>
            </a:endParaRPr>
          </a:p>
        </p:txBody>
      </p: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4343400" y="3200400"/>
            <a:ext cx="20145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bananas</a:t>
            </a:r>
          </a:p>
        </p:txBody>
      </p:sp>
      <p:pic>
        <p:nvPicPr>
          <p:cNvPr id="36891" name="Picture 32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447800"/>
            <a:ext cx="8001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28"/>
          <p:cNvSpPr txBox="1">
            <a:spLocks noChangeArrowheads="1"/>
          </p:cNvSpPr>
          <p:nvPr/>
        </p:nvSpPr>
        <p:spPr bwMode="auto">
          <a:xfrm>
            <a:off x="6096000" y="1981200"/>
            <a:ext cx="16319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orange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2" grpId="0" autoUpdateAnimBg="0"/>
      <p:bldP spid="11293" grpId="0" autoUpdateAnimBg="0"/>
      <p:bldP spid="11294" grpId="0" autoUpdateAnimBg="0"/>
      <p:bldP spid="11295" grpId="0" autoUpdateAnimBg="0"/>
      <p:bldP spid="2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-1752600" y="609600"/>
            <a:ext cx="8229600" cy="1143000"/>
          </a:xfrm>
        </p:spPr>
        <p:txBody>
          <a:bodyPr/>
          <a:lstStyle/>
          <a:p>
            <a:r>
              <a:rPr lang="en-US" altLang="zh-CN" b="1" smtClean="0">
                <a:solidFill>
                  <a:srgbClr val="0000CC"/>
                </a:solidFill>
              </a:rPr>
              <a:t>2c. Pairwork</a:t>
            </a:r>
            <a:r>
              <a:rPr lang="en-US" altLang="zh-CN" smtClean="0"/>
              <a:t> 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03250" y="1752600"/>
            <a:ext cx="7931150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A: Let’s make fruit salad.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200" b="1">
                <a:latin typeface="Times New Roman" pitchFamily="18" charset="0"/>
              </a:rPr>
              <a:t>: OK, good idea. 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How much yogurt</a:t>
            </a:r>
            <a:r>
              <a:rPr lang="en-US" altLang="zh-CN" sz="3200" b="1">
                <a:latin typeface="Times New Roman" pitchFamily="18" charset="0"/>
              </a:rPr>
              <a:t> do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     we need?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A: 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One cup</a:t>
            </a:r>
            <a:r>
              <a:rPr lang="en-US" altLang="zh-CN" sz="3200" b="1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200" b="1">
                <a:latin typeface="Times New Roman" pitchFamily="18" charset="0"/>
              </a:rPr>
              <a:t>: And 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how many apples</a:t>
            </a:r>
            <a:r>
              <a:rPr lang="en-US" altLang="zh-CN" sz="3200" b="1">
                <a:latin typeface="Times New Roman" pitchFamily="18" charset="0"/>
              </a:rPr>
              <a:t> do we need?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Times New Roman" pitchFamily="18" charset="0"/>
              </a:rPr>
              <a:t>A: Let me think… We need </a:t>
            </a:r>
            <a:r>
              <a:rPr lang="en-US" altLang="zh-CN" sz="3200" b="1">
                <a:solidFill>
                  <a:srgbClr val="0000CC"/>
                </a:solidFill>
                <a:latin typeface="Times New Roman" pitchFamily="18" charset="0"/>
              </a:rPr>
              <a:t>two apples</a:t>
            </a:r>
            <a:r>
              <a:rPr lang="en-US" altLang="zh-CN" sz="3200" b="1"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altLang="zh-CN" sz="3200" b="1">
                <a:latin typeface="Times New Roman" pitchFamily="18" charset="0"/>
              </a:rPr>
              <a:t>: OK, and how much…</a:t>
            </a:r>
            <a:endParaRPr lang="en-US" altLang="zh-CN" sz="3200">
              <a:latin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76200" y="1752600"/>
            <a:ext cx="8915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2) </a:t>
            </a:r>
            <a:r>
              <a:rPr lang="zh-CN" altLang="en-US" sz="3200" b="1">
                <a:latin typeface="Times New Roman" pitchFamily="18" charset="0"/>
              </a:rPr>
              <a:t>能了解以下语法：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掌握用</a:t>
            </a:r>
            <a:r>
              <a:rPr lang="en-US" altLang="zh-CN" sz="3200" b="1">
                <a:latin typeface="Times New Roman" pitchFamily="18" charset="0"/>
              </a:rPr>
              <a:t>how much </a:t>
            </a:r>
            <a:r>
              <a:rPr lang="zh-CN" altLang="en-US" sz="3200" b="1">
                <a:latin typeface="Times New Roman" pitchFamily="18" charset="0"/>
              </a:rPr>
              <a:t>和</a:t>
            </a:r>
            <a:r>
              <a:rPr lang="en-US" altLang="zh-CN" sz="3200" b="1">
                <a:latin typeface="Times New Roman" pitchFamily="18" charset="0"/>
              </a:rPr>
              <a:t>how many</a:t>
            </a:r>
            <a:r>
              <a:rPr lang="zh-CN" altLang="en-US" sz="3200" b="1">
                <a:latin typeface="Times New Roman" pitchFamily="18" charset="0"/>
              </a:rPr>
              <a:t>对事物的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数量提问。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latin typeface="Times New Roman" pitchFamily="18" charset="0"/>
              </a:rPr>
              <a:t>3) </a:t>
            </a:r>
            <a:r>
              <a:rPr lang="zh-CN" altLang="en-US" sz="3200" b="1">
                <a:latin typeface="Times New Roman" pitchFamily="18" charset="0"/>
              </a:rPr>
              <a:t>学会描述做一些常见食物的过程，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latin typeface="Times New Roman" pitchFamily="18" charset="0"/>
              </a:rPr>
              <a:t>    并能正确地运用表示顺序的词汇。 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3"/>
          <p:cNvSpPr txBox="1">
            <a:spLocks noChangeArrowheads="1"/>
          </p:cNvSpPr>
          <p:nvPr/>
        </p:nvSpPr>
        <p:spPr bwMode="auto">
          <a:xfrm>
            <a:off x="381000" y="1295400"/>
            <a:ext cx="8534400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Anna: Sam, I want to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make Russian soup for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 party on Saturday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 Can you tell me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  how?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Sam: Sure.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First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buy some beef, one cabbage,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four carrots, three potatoes, five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tomatoes and one onion.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cut up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the   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vegetables.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Anna: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What’s next?</a:t>
            </a:r>
            <a:endParaRPr lang="zh-CN" altLang="en-US" sz="2400" b="1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Sam: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Next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put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the beef, carrots and potatoes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a pot and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some water.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After that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cook them for 30 minutes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add the cabbage, tomatoes and onion and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cook for another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 minutes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Anna: Ok,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that’s it?</a:t>
            </a:r>
            <a:endParaRPr lang="zh-CN" altLang="en-US" sz="2400" b="1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Sam: No,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one more thing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Finally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don’t forget to add some salt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85800" y="609600"/>
            <a:ext cx="83058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36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2d role-play the conversation</a:t>
            </a:r>
            <a:endParaRPr lang="zh-CN" altLang="en-US" sz="3600" b="1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8916" name="图片 5" descr="A-2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676400"/>
            <a:ext cx="22383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32" descr="la8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09600"/>
            <a:ext cx="8001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Box 3"/>
          <p:cNvSpPr txBox="1">
            <a:spLocks noChangeArrowheads="1"/>
          </p:cNvSpPr>
          <p:nvPr/>
        </p:nvSpPr>
        <p:spPr bwMode="auto">
          <a:xfrm>
            <a:off x="381000" y="1295400"/>
            <a:ext cx="853440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Anna: Sam, I want ______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Russian soup____</a:t>
            </a:r>
            <a:endParaRPr lang="en-US" altLang="zh-CN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 party on Saturday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 Can you_______?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Sam: Sure.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_____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buy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some beef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cabbage,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four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carrots,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three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potatoes,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five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tomatoes and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onion.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______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the   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 vegetables.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Anna: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__________?</a:t>
            </a:r>
            <a:endParaRPr lang="zh-CN" altLang="en-US" sz="2400" b="1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Sam: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Next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the beef, carrots and potatoes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a pot and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 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some water.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After that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_____________________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add the cabbage, tomatoes and onion and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cook for______</a:t>
            </a:r>
            <a:endParaRPr lang="en-US" altLang="zh-CN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10 minutes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Anna: Ok,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______?</a:t>
            </a:r>
            <a:endParaRPr lang="zh-CN" altLang="en-US" sz="2400" b="1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Sam: No,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________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24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Finally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zh-CN" sz="24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___________ some salt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685800" y="609600"/>
            <a:ext cx="83058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36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2d role-play the conversation</a:t>
            </a:r>
            <a:endParaRPr lang="zh-CN" altLang="en-US" sz="3600" b="1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0596" name="图片 5" descr="A-2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066800"/>
            <a:ext cx="20097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625" y="1524000"/>
            <a:ext cx="8715375" cy="4464050"/>
          </a:xfrm>
        </p:spPr>
        <p:txBody>
          <a:bodyPr/>
          <a:lstStyle/>
          <a:p>
            <a:pPr marL="625475" indent="-6254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many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bananas do we need 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？                        </a:t>
            </a:r>
          </a:p>
          <a:p>
            <a:pPr marL="625475" indent="-6254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28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How many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是疑问词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“多少”</a:t>
            </a:r>
            <a:r>
              <a:rPr lang="en-US" altLang="zh-CN" sz="2800" b="1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zh-CN" altLang="en-US" sz="2800" b="1" smtClean="0">
                <a:latin typeface="Times New Roman" pitchFamily="18" charset="0"/>
                <a:cs typeface="Times New Roman" pitchFamily="18" charset="0"/>
              </a:rPr>
              <a:t>后面跟复数名词。</a:t>
            </a:r>
          </a:p>
          <a:p>
            <a:pPr marL="625475" indent="-6254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How much 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后面跟不可数名词</a:t>
            </a:r>
            <a:endParaRPr lang="zh-CN" altLang="en-US" b="1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5475" indent="-625475" eaLnBrk="1" hangingPunct="1">
              <a:spcBef>
                <a:spcPct val="0"/>
              </a:spcBef>
              <a:buFontTx/>
              <a:buNone/>
            </a:pPr>
            <a:r>
              <a:rPr lang="zh-CN" altLang="en-US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如：</a:t>
            </a: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How many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boats can you see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？</a:t>
            </a:r>
          </a:p>
          <a:p>
            <a:pPr marL="625475" indent="-625475" eaLnBrk="1" hangingPunct="1">
              <a:spcBef>
                <a:spcPct val="0"/>
              </a:spcBef>
              <a:buFontTx/>
              <a:buNone/>
            </a:pP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How many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apples would you like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？                            </a:t>
            </a:r>
          </a:p>
          <a:p>
            <a:pPr marL="625475" indent="-625475" eaLnBrk="1" hangingPunct="1">
              <a:spcBef>
                <a:spcPct val="0"/>
              </a:spcBef>
              <a:buFontTx/>
              <a:buNone/>
            </a:pPr>
            <a:r>
              <a:rPr lang="en-US" altLang="zh-CN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How many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books are there on the desk</a:t>
            </a:r>
            <a:r>
              <a:rPr lang="zh-CN" altLang="en-US" b="1" smtClean="0">
                <a:latin typeface="Times New Roman" pitchFamily="18" charset="0"/>
                <a:cs typeface="Times New Roman" pitchFamily="18" charset="0"/>
              </a:rPr>
              <a:t>？</a:t>
            </a:r>
          </a:p>
          <a:p>
            <a:pPr marL="625475" indent="-625475" eaLnBrk="1" hangingPunct="1">
              <a:spcBef>
                <a:spcPct val="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altLang="zh-CN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How much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yogurt do we need?</a:t>
            </a:r>
          </a:p>
          <a:p>
            <a:pPr marL="625475" indent="-625475" eaLnBrk="1" hangingPunct="1">
              <a:spcBef>
                <a:spcPct val="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altLang="zh-CN" b="1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How much</a:t>
            </a:r>
            <a:r>
              <a:rPr lang="en-US" altLang="zh-CN" b="1" smtClean="0">
                <a:latin typeface="Times New Roman" pitchFamily="18" charset="0"/>
                <a:cs typeface="Times New Roman" pitchFamily="18" charset="0"/>
              </a:rPr>
              <a:t> milk do we need?</a:t>
            </a:r>
          </a:p>
          <a:p>
            <a:pPr marL="625475" indent="-625475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endParaRPr lang="zh-CN" altLang="en-US" b="1" smtClean="0">
              <a:solidFill>
                <a:srgbClr val="0000FF"/>
              </a:solidFill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1905000" y="533400"/>
            <a:ext cx="53879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100" b="1">
                <a:solidFill>
                  <a:srgbClr val="0000CC"/>
                </a:solidFill>
              </a:rPr>
              <a:t>Language points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1676400" cy="1143000"/>
          </a:xfrm>
        </p:spPr>
        <p:txBody>
          <a:bodyPr/>
          <a:lstStyle/>
          <a:p>
            <a:pPr algn="l"/>
            <a:r>
              <a:rPr lang="zh-CN" altLang="en-US" b="1" smtClean="0">
                <a:solidFill>
                  <a:srgbClr val="0000CC"/>
                </a:solidFill>
                <a:ea typeface="黑体" pitchFamily="49" charset="-122"/>
              </a:rPr>
              <a:t>练习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350250" cy="5221288"/>
          </a:xfrm>
          <a:noFill/>
        </p:spPr>
        <p:txBody>
          <a:bodyPr wrap="none"/>
          <a:lstStyle/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1. Please ______(</a:t>
            </a:r>
            <a:r>
              <a:rPr lang="zh-CN" altLang="en-US" b="1" smtClean="0">
                <a:latin typeface="Times New Roman" pitchFamily="18" charset="0"/>
              </a:rPr>
              <a:t>剥</a:t>
            </a:r>
            <a:r>
              <a:rPr lang="en-US" altLang="zh-CN" b="1" smtClean="0">
                <a:latin typeface="Times New Roman" pitchFamily="18" charset="0"/>
              </a:rPr>
              <a:t>) an orange for your grandma.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2. I want some ________(</a:t>
            </a:r>
            <a:r>
              <a:rPr lang="zh-CN" altLang="en-US" b="1" smtClean="0">
                <a:latin typeface="Times New Roman" pitchFamily="18" charset="0"/>
              </a:rPr>
              <a:t>蜂蜜</a:t>
            </a:r>
            <a:r>
              <a:rPr lang="en-US" altLang="zh-CN" b="1" smtClean="0">
                <a:latin typeface="Times New Roman" pitchFamily="18" charset="0"/>
              </a:rPr>
              <a:t>) in my water</a:t>
            </a:r>
            <a:r>
              <a:rPr lang="zh-CN" altLang="en-US" b="1" smtClean="0">
                <a:latin typeface="Times New Roman" pitchFamily="18" charset="0"/>
              </a:rPr>
              <a:t>。</a:t>
            </a:r>
            <a:endParaRPr lang="en-US" altLang="zh-CN" b="1" smtClean="0">
              <a:latin typeface="Times New Roman" pitchFamily="18" charset="0"/>
            </a:endParaRP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3. My mother puts ______ ______ ____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(</a:t>
            </a:r>
            <a:r>
              <a:rPr lang="zh-CN" altLang="en-US" b="1" smtClean="0">
                <a:latin typeface="Times New Roman" pitchFamily="18" charset="0"/>
              </a:rPr>
              <a:t>两勺</a:t>
            </a:r>
            <a:r>
              <a:rPr lang="en-US" altLang="zh-CN" b="1" smtClean="0">
                <a:latin typeface="Times New Roman" pitchFamily="18" charset="0"/>
              </a:rPr>
              <a:t>)  honey in it.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4. How do you ________ (</a:t>
            </a:r>
            <a:r>
              <a:rPr lang="zh-CN" altLang="en-US" b="1" smtClean="0">
                <a:latin typeface="Times New Roman" pitchFamily="18" charset="0"/>
              </a:rPr>
              <a:t>做</a:t>
            </a:r>
            <a:r>
              <a:rPr lang="en-US" altLang="zh-CN" b="1" smtClean="0">
                <a:latin typeface="Times New Roman" pitchFamily="18" charset="0"/>
              </a:rPr>
              <a:t>) the fruit  salad?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5.Please help me ________(</a:t>
            </a:r>
            <a:r>
              <a:rPr lang="zh-CN" altLang="en-US" b="1" smtClean="0">
                <a:latin typeface="Times New Roman" pitchFamily="18" charset="0"/>
              </a:rPr>
              <a:t>切碎）</a:t>
            </a:r>
            <a:r>
              <a:rPr lang="en-US" altLang="zh-CN" b="1" smtClean="0">
                <a:latin typeface="Times New Roman" pitchFamily="18" charset="0"/>
              </a:rPr>
              <a:t>the tomatoes.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6.____ the milk ____ (</a:t>
            </a:r>
            <a:r>
              <a:rPr lang="zh-CN" altLang="en-US" b="1" smtClean="0">
                <a:latin typeface="Times New Roman" pitchFamily="18" charset="0"/>
              </a:rPr>
              <a:t>把</a:t>
            </a:r>
            <a:r>
              <a:rPr lang="en-US" altLang="zh-CN" b="1" smtClean="0">
                <a:latin typeface="Times New Roman" pitchFamily="18" charset="0"/>
              </a:rPr>
              <a:t>····</a:t>
            </a:r>
            <a:r>
              <a:rPr lang="zh-CN" altLang="en-US" b="1" smtClean="0">
                <a:latin typeface="Times New Roman" pitchFamily="18" charset="0"/>
              </a:rPr>
              <a:t>倒进</a:t>
            </a:r>
            <a:r>
              <a:rPr lang="en-US" altLang="zh-CN" b="1" smtClean="0">
                <a:latin typeface="Times New Roman" pitchFamily="18" charset="0"/>
              </a:rPr>
              <a:t>···</a:t>
            </a:r>
            <a:r>
              <a:rPr lang="zh-CN" altLang="en-US" b="1" smtClean="0">
                <a:latin typeface="Times New Roman" pitchFamily="18" charset="0"/>
              </a:rPr>
              <a:t>）</a:t>
            </a:r>
            <a:r>
              <a:rPr lang="en-US" altLang="zh-CN" b="1" smtClean="0">
                <a:latin typeface="Times New Roman" pitchFamily="18" charset="0"/>
              </a:rPr>
              <a:t>the blender.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7.Don’t watch TV. ____ ____ ____.(</a:t>
            </a:r>
            <a:r>
              <a:rPr lang="zh-CN" altLang="en-US" b="1" smtClean="0">
                <a:latin typeface="Times New Roman" pitchFamily="18" charset="0"/>
              </a:rPr>
              <a:t>把它关掉）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8.______, don’t forget __ ___ ___ ____.</a:t>
            </a:r>
          </a:p>
          <a:p>
            <a:pPr marL="615950" indent="-615950">
              <a:lnSpc>
                <a:spcPct val="90000"/>
              </a:lnSpc>
              <a:spcBef>
                <a:spcPct val="1000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</a:rPr>
              <a:t>最后别忘记加一些盐。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828800" y="1066800"/>
            <a:ext cx="172878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peel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971800" y="1600200"/>
            <a:ext cx="16319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honey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3505200" y="2133600"/>
            <a:ext cx="42243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two      spoons  of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048000" y="2971800"/>
            <a:ext cx="14414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make</a:t>
            </a:r>
          </a:p>
        </p:txBody>
      </p:sp>
      <p:sp>
        <p:nvSpPr>
          <p:cNvPr id="46088" name="矩形 8"/>
          <p:cNvSpPr>
            <a:spLocks noChangeArrowheads="1"/>
          </p:cNvSpPr>
          <p:nvPr/>
        </p:nvSpPr>
        <p:spPr bwMode="auto">
          <a:xfrm>
            <a:off x="1600200" y="304800"/>
            <a:ext cx="53006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813"/>
            <a:r>
              <a:rPr lang="en-US" altLang="zh-CN" sz="3200" b="1">
                <a:solidFill>
                  <a:srgbClr val="0000CC"/>
                </a:solidFill>
              </a:rPr>
              <a:t>I. Complete the sentences.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3276600" y="3505200"/>
            <a:ext cx="14414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cut up</a:t>
            </a: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33400" y="4038600"/>
            <a:ext cx="37338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Pour                 into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505200" y="4495800"/>
            <a:ext cx="27432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Turn  it    off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4114800" y="5029200"/>
            <a:ext cx="31242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to add some salt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09600" y="4953000"/>
            <a:ext cx="16002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Finally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  <p:bldP spid="53254" grpId="0"/>
      <p:bldP spid="53255" grpId="0"/>
      <p:bldP spid="53256" grpId="0"/>
      <p:bldP spid="2" grpId="0"/>
      <p:bldP spid="3" grpId="0"/>
      <p:bldP spid="4" grpId="0"/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/>
              <a:t>划线提问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5238"/>
            <a:ext cx="8229600" cy="5592762"/>
          </a:xfrm>
        </p:spPr>
        <p:txBody>
          <a:bodyPr/>
          <a:lstStyle/>
          <a:p>
            <a:r>
              <a:rPr lang="en-US" altLang="zh-CN" smtClean="0"/>
              <a:t>1.We need </a:t>
            </a:r>
            <a:r>
              <a:rPr lang="en-US" altLang="zh-CN" u="sng" smtClean="0">
                <a:solidFill>
                  <a:srgbClr val="0000CC"/>
                </a:solidFill>
              </a:rPr>
              <a:t>three</a:t>
            </a:r>
            <a:r>
              <a:rPr lang="en-US" altLang="zh-CN" smtClean="0"/>
              <a:t> apples</a:t>
            </a:r>
            <a:endParaRPr lang="zh-CN" altLang="en-US" smtClean="0"/>
          </a:p>
          <a:p>
            <a:r>
              <a:rPr lang="en-US" altLang="zh-CN" smtClean="0"/>
              <a:t>____ _____ apples ____ we need?</a:t>
            </a:r>
          </a:p>
          <a:p>
            <a:r>
              <a:rPr lang="en-US" altLang="zh-CN" smtClean="0"/>
              <a:t>2.He needs </a:t>
            </a:r>
            <a:r>
              <a:rPr lang="en-US" altLang="zh-CN" u="sng" smtClean="0">
                <a:solidFill>
                  <a:srgbClr val="0000CC"/>
                </a:solidFill>
              </a:rPr>
              <a:t>two spoons of</a:t>
            </a:r>
            <a:r>
              <a:rPr lang="en-US" altLang="zh-CN" smtClean="0"/>
              <a:t> honey.</a:t>
            </a:r>
          </a:p>
          <a:p>
            <a:r>
              <a:rPr lang="en-US" altLang="zh-CN" smtClean="0"/>
              <a:t>____ _____ honey ____ he ____?</a:t>
            </a:r>
          </a:p>
          <a:p>
            <a:r>
              <a:rPr lang="en-US" altLang="zh-CN" smtClean="0"/>
              <a:t>3.She will drink </a:t>
            </a:r>
            <a:r>
              <a:rPr lang="en-US" altLang="zh-CN" u="sng" smtClean="0">
                <a:solidFill>
                  <a:srgbClr val="0000CC"/>
                </a:solidFill>
              </a:rPr>
              <a:t>two</a:t>
            </a:r>
            <a:r>
              <a:rPr lang="en-US" altLang="zh-CN" smtClean="0"/>
              <a:t> cups of yogurt.</a:t>
            </a:r>
          </a:p>
          <a:p>
            <a:r>
              <a:rPr lang="en-US" altLang="zh-CN" smtClean="0"/>
              <a:t>____ ____ cups of yogurt ___ she ____?</a:t>
            </a:r>
          </a:p>
          <a:p>
            <a:r>
              <a:rPr lang="en-US" altLang="zh-CN" smtClean="0"/>
              <a:t>4.I need </a:t>
            </a:r>
            <a:r>
              <a:rPr lang="en-US" altLang="zh-CN" u="sng" smtClean="0">
                <a:solidFill>
                  <a:srgbClr val="0000CC"/>
                </a:solidFill>
              </a:rPr>
              <a:t>one watermelon and some salt</a:t>
            </a:r>
            <a:r>
              <a:rPr lang="en-US" altLang="zh-CN" smtClean="0"/>
              <a:t>.</a:t>
            </a:r>
          </a:p>
          <a:p>
            <a:r>
              <a:rPr lang="en-US" altLang="zh-CN" smtClean="0"/>
              <a:t>____ ____ you _____?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981200" y="45720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/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914400" y="1731963"/>
            <a:ext cx="4495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How many               do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838200" y="2971800"/>
            <a:ext cx="624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How much            does     need</a:t>
            </a:r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838200" y="4114800"/>
            <a:ext cx="731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How many                       will       drink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762000" y="5334000"/>
            <a:ext cx="449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3300"/>
                </a:solidFill>
              </a:rPr>
              <a:t>What do           need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1" grpId="0"/>
      <p:bldP spid="111622" grpId="0"/>
      <p:bldP spid="11162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endParaRPr lang="zh-CN" altLang="en-US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 smtClean="0"/>
              <a:t>1.-The banana is too big.   -You can ___ first.</a:t>
            </a:r>
          </a:p>
          <a:p>
            <a:r>
              <a:rPr lang="en-US" altLang="zh-CN" sz="2400" smtClean="0"/>
              <a:t>A.cut up them  B cut them up C, cut it up D cut up it</a:t>
            </a:r>
          </a:p>
          <a:p>
            <a:r>
              <a:rPr lang="en-US" altLang="zh-CN" sz="2400" smtClean="0"/>
              <a:t>2.I need three ___ honey.</a:t>
            </a:r>
          </a:p>
          <a:p>
            <a:r>
              <a:rPr lang="en-US" altLang="zh-CN" sz="2400" smtClean="0"/>
              <a:t>A. spoon of  B. spoons of C. spoon for D. spoons for</a:t>
            </a:r>
          </a:p>
          <a:p>
            <a:r>
              <a:rPr lang="en-US" altLang="zh-CN" sz="2400" smtClean="0"/>
              <a:t>3.It’s dark in the room. Please ___the light,.</a:t>
            </a:r>
          </a:p>
          <a:p>
            <a:r>
              <a:rPr lang="en-US" altLang="zh-CN" sz="2400" smtClean="0"/>
              <a:t>A. turn on B. turn up C .turn down D. turn off</a:t>
            </a:r>
          </a:p>
          <a:p>
            <a:r>
              <a:rPr lang="en-US" altLang="zh-CN" sz="2400" smtClean="0"/>
              <a:t>4.___ students are there in your class?</a:t>
            </a:r>
          </a:p>
          <a:p>
            <a:r>
              <a:rPr lang="en-US" altLang="zh-CN" sz="2400" smtClean="0"/>
              <a:t>A.How much B.How many C.How D.How often</a:t>
            </a:r>
          </a:p>
          <a:p>
            <a:r>
              <a:rPr lang="en-US" altLang="zh-CN" sz="2400" smtClean="0"/>
              <a:t>5.How ___yogurt do you need?</a:t>
            </a:r>
          </a:p>
          <a:p>
            <a:r>
              <a:rPr lang="en-US" altLang="zh-CN" sz="2400" smtClean="0"/>
              <a:t>A.many B. much C a little  D few </a:t>
            </a:r>
          </a:p>
        </p:txBody>
      </p:sp>
      <p:sp>
        <p:nvSpPr>
          <p:cNvPr id="124934" name="Text Box 6"/>
          <p:cNvSpPr txBox="1">
            <a:spLocks noChangeArrowheads="1"/>
          </p:cNvSpPr>
          <p:nvPr/>
        </p:nvSpPr>
        <p:spPr bwMode="auto">
          <a:xfrm>
            <a:off x="2819400" y="24384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3300"/>
                </a:solidFill>
              </a:rPr>
              <a:t>B</a:t>
            </a:r>
          </a:p>
        </p:txBody>
      </p:sp>
      <p:sp>
        <p:nvSpPr>
          <p:cNvPr id="124935" name="Text Box 7"/>
          <p:cNvSpPr txBox="1">
            <a:spLocks noChangeArrowheads="1"/>
          </p:cNvSpPr>
          <p:nvPr/>
        </p:nvSpPr>
        <p:spPr bwMode="auto">
          <a:xfrm>
            <a:off x="1241425" y="792163"/>
            <a:ext cx="458788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zh-CN" altLang="en-US"/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1393825" y="944563"/>
            <a:ext cx="458788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zh-CN" altLang="en-US"/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1546225" y="1096963"/>
            <a:ext cx="458788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zh-CN" altLang="en-US"/>
          </a:p>
        </p:txBody>
      </p:sp>
      <p:sp>
        <p:nvSpPr>
          <p:cNvPr id="124938" name="Text Box 10"/>
          <p:cNvSpPr txBox="1">
            <a:spLocks noChangeArrowheads="1"/>
          </p:cNvSpPr>
          <p:nvPr/>
        </p:nvSpPr>
        <p:spPr bwMode="auto">
          <a:xfrm>
            <a:off x="1698625" y="1249363"/>
            <a:ext cx="458788" cy="9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endParaRPr lang="zh-CN" altLang="en-US"/>
          </a:p>
        </p:txBody>
      </p:sp>
      <p:sp>
        <p:nvSpPr>
          <p:cNvPr id="124939" name="Text Box 11"/>
          <p:cNvSpPr txBox="1">
            <a:spLocks noChangeArrowheads="1"/>
          </p:cNvSpPr>
          <p:nvPr/>
        </p:nvSpPr>
        <p:spPr bwMode="auto">
          <a:xfrm>
            <a:off x="6705600" y="1524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3300"/>
                </a:solidFill>
              </a:rPr>
              <a:t>C</a:t>
            </a:r>
          </a:p>
        </p:txBody>
      </p:sp>
      <p:sp>
        <p:nvSpPr>
          <p:cNvPr id="124940" name="Text Box 12"/>
          <p:cNvSpPr txBox="1">
            <a:spLocks noChangeArrowheads="1"/>
          </p:cNvSpPr>
          <p:nvPr/>
        </p:nvSpPr>
        <p:spPr bwMode="auto">
          <a:xfrm>
            <a:off x="4953000" y="33528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3300"/>
                </a:solidFill>
              </a:rPr>
              <a:t>A</a:t>
            </a:r>
          </a:p>
        </p:txBody>
      </p:sp>
      <p:sp>
        <p:nvSpPr>
          <p:cNvPr id="124941" name="Text Box 13"/>
          <p:cNvSpPr txBox="1">
            <a:spLocks noChangeArrowheads="1"/>
          </p:cNvSpPr>
          <p:nvPr/>
        </p:nvSpPr>
        <p:spPr bwMode="auto">
          <a:xfrm>
            <a:off x="1219200" y="41910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3300"/>
                </a:solidFill>
              </a:rPr>
              <a:t>B</a:t>
            </a:r>
          </a:p>
        </p:txBody>
      </p:sp>
      <p:sp>
        <p:nvSpPr>
          <p:cNvPr id="124942" name="Text Box 14"/>
          <p:cNvSpPr txBox="1">
            <a:spLocks noChangeArrowheads="1"/>
          </p:cNvSpPr>
          <p:nvPr/>
        </p:nvSpPr>
        <p:spPr bwMode="auto">
          <a:xfrm>
            <a:off x="1905000" y="5029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rgbClr val="FF3300"/>
                </a:solidFill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12850" y="1874838"/>
            <a:ext cx="6400800" cy="792162"/>
          </a:xfrm>
          <a:noFill/>
          <a:ln w="28575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zh-CN" sz="3600" b="1" smtClean="0">
                <a:solidFill>
                  <a:schemeClr val="accent2"/>
                </a:solidFill>
                <a:latin typeface="Times New Roman" pitchFamily="18" charset="0"/>
              </a:rPr>
              <a:t>finally  then  next  first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84213" y="2708275"/>
            <a:ext cx="8137525" cy="360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30000"/>
              </a:spcBef>
            </a:pPr>
            <a:r>
              <a:rPr lang="en-US" altLang="zh-CN" sz="3100" b="1">
                <a:latin typeface="Times New Roman" pitchFamily="18" charset="0"/>
              </a:rPr>
              <a:t>A: How do you make fruit salad?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100" b="1">
                <a:latin typeface="Times New Roman" pitchFamily="18" charset="0"/>
              </a:rPr>
              <a:t>B: _______ cut up three bananas, three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100" b="1">
                <a:latin typeface="Times New Roman" pitchFamily="18" charset="0"/>
              </a:rPr>
              <a:t>    apples and a watermelon. _______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100" b="1">
                <a:latin typeface="Times New Roman" pitchFamily="18" charset="0"/>
              </a:rPr>
              <a:t>    put the fruit in a bowl.  _________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100" b="1">
                <a:latin typeface="Times New Roman" pitchFamily="18" charset="0"/>
              </a:rPr>
              <a:t>    put in two teaspoons of honey and a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zh-CN" sz="3100" b="1">
                <a:latin typeface="Times New Roman" pitchFamily="18" charset="0"/>
              </a:rPr>
              <a:t>    cup of yogurt. __________ mix it all up.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500188" y="3340100"/>
            <a:ext cx="100171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First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819775" y="3879850"/>
            <a:ext cx="9794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Next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532438" y="4508500"/>
            <a:ext cx="106680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Then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092575" y="5680075"/>
            <a:ext cx="13779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Finally</a:t>
            </a:r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152400" y="800100"/>
            <a:ext cx="89868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900" b="1">
                <a:solidFill>
                  <a:srgbClr val="0000CC"/>
                </a:solidFill>
              </a:rPr>
              <a:t>II. Write these words in the blanks.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/>
      <p:bldP spid="12295" grpId="0"/>
      <p:bldP spid="1229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5"/>
          <p:cNvSpPr>
            <a:spLocks noChangeArrowheads="1"/>
          </p:cNvSpPr>
          <p:nvPr/>
        </p:nvSpPr>
        <p:spPr bwMode="auto">
          <a:xfrm>
            <a:off x="990600" y="1752600"/>
            <a:ext cx="70104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600" b="1" i="1">
                <a:solidFill>
                  <a:srgbClr val="FF3300"/>
                </a:solidFill>
                <a:ea typeface="黑体" pitchFamily="49" charset="-122"/>
              </a:rPr>
              <a:t>Write a passage about how to make banana milk .</a:t>
            </a:r>
          </a:p>
          <a:p>
            <a:r>
              <a:rPr lang="en-US" altLang="zh-CN" sz="3600" b="1">
                <a:solidFill>
                  <a:srgbClr val="00206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Useful words:</a:t>
            </a:r>
          </a:p>
          <a:p>
            <a:r>
              <a:rPr lang="en-US" altLang="zh-CN" sz="3600" b="1">
                <a:solidFill>
                  <a:srgbClr val="00206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First,…</a:t>
            </a:r>
          </a:p>
          <a:p>
            <a:r>
              <a:rPr lang="en-US" altLang="zh-CN" sz="3600" b="1">
                <a:solidFill>
                  <a:srgbClr val="00206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Next,…</a:t>
            </a:r>
          </a:p>
          <a:p>
            <a:r>
              <a:rPr lang="en-US" altLang="zh-CN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Then,…</a:t>
            </a:r>
          </a:p>
          <a:p>
            <a:r>
              <a:rPr lang="en-US" altLang="zh-CN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Finally,…</a:t>
            </a:r>
          </a:p>
          <a:p>
            <a:endParaRPr lang="en-US" altLang="zh-CN" sz="3600" b="1" i="1">
              <a:solidFill>
                <a:srgbClr val="FF3300"/>
              </a:solidFill>
              <a:ea typeface="黑体" pitchFamily="49" charset="-122"/>
            </a:endParaRPr>
          </a:p>
          <a:p>
            <a:endParaRPr lang="en-US" altLang="zh-CN" sz="3600" b="1" i="1">
              <a:solidFill>
                <a:srgbClr val="FF3300"/>
              </a:solidFill>
              <a:ea typeface="黑体" pitchFamily="49" charset="-122"/>
            </a:endParaRPr>
          </a:p>
          <a:p>
            <a:endParaRPr lang="en-US" altLang="zh-CN" sz="3600" b="1" i="1">
              <a:solidFill>
                <a:srgbClr val="FF3300"/>
              </a:solidFill>
              <a:ea typeface="黑体" pitchFamily="49" charset="-122"/>
            </a:endParaRPr>
          </a:p>
        </p:txBody>
      </p:sp>
      <p:sp>
        <p:nvSpPr>
          <p:cNvPr id="48131" name="文本框 6"/>
          <p:cNvSpPr txBox="1">
            <a:spLocks noChangeArrowheads="1"/>
          </p:cNvSpPr>
          <p:nvPr/>
        </p:nvSpPr>
        <p:spPr bwMode="auto">
          <a:xfrm>
            <a:off x="2895600" y="685800"/>
            <a:ext cx="35052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/>
              <a:t>Homework</a:t>
            </a:r>
          </a:p>
        </p:txBody>
      </p:sp>
      <p:pic>
        <p:nvPicPr>
          <p:cNvPr id="48132" name="Picture 42" descr="ANd9GcStkNZ0hHmdRezEtLjbGHgm1Xwkma_Yi3RzjMKvqQf2avZ3Pwj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19400"/>
            <a:ext cx="2590800" cy="330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1"/>
          <p:cNvSpPr>
            <a:spLocks noChangeArrowheads="1"/>
          </p:cNvSpPr>
          <p:nvPr/>
        </p:nvSpPr>
        <p:spPr bwMode="auto">
          <a:xfrm>
            <a:off x="889000" y="1600200"/>
            <a:ext cx="7043738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1. How ( much /many)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bananas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do we need?</a:t>
            </a:r>
            <a:endParaRPr lang="en-US" altLang="zh-CN" sz="2800" b="1"/>
          </a:p>
          <a:p>
            <a:pPr eaLnBrk="0" hangingPunct="0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2. How (much / many)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sugar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do we need?</a:t>
            </a:r>
            <a:endParaRPr lang="en-US" altLang="zh-CN" sz="2800" b="1"/>
          </a:p>
          <a:p>
            <a:pPr eaLnBrk="0" hangingPunct="0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3. How ( much / many)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bread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do we need?</a:t>
            </a:r>
            <a:endParaRPr lang="en-US" altLang="zh-CN" sz="2800" b="1"/>
          </a:p>
          <a:p>
            <a:pPr eaLnBrk="0" hangingPunct="0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4. How ( much / many)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tomatoes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do we need?</a:t>
            </a:r>
            <a:endParaRPr lang="en-US" altLang="zh-CN" sz="2800" b="1"/>
          </a:p>
          <a:p>
            <a:pPr eaLnBrk="0" hangingPunct="0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5. How ( much /many) </a:t>
            </a:r>
            <a:r>
              <a:rPr lang="en-US" altLang="zh-CN" sz="2800" b="1" u="sng">
                <a:latin typeface="Times New Roman" pitchFamily="18" charset="0"/>
                <a:cs typeface="Times New Roman" pitchFamily="18" charset="0"/>
              </a:rPr>
              <a:t>cheese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do we need?</a:t>
            </a:r>
            <a:endParaRPr lang="en-US" altLang="zh-CN" sz="2800" b="1"/>
          </a:p>
        </p:txBody>
      </p:sp>
      <p:sp>
        <p:nvSpPr>
          <p:cNvPr id="5" name="TextBox 4"/>
          <p:cNvSpPr txBox="1"/>
          <p:nvPr/>
        </p:nvSpPr>
        <p:spPr>
          <a:xfrm>
            <a:off x="304800" y="685800"/>
            <a:ext cx="8610600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3a Circle the correct word in each question.</a:t>
            </a:r>
          </a:p>
        </p:txBody>
      </p:sp>
      <p:sp>
        <p:nvSpPr>
          <p:cNvPr id="6" name="椭圆 5"/>
          <p:cNvSpPr/>
          <p:nvPr/>
        </p:nvSpPr>
        <p:spPr>
          <a:xfrm>
            <a:off x="2108200" y="2654300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108200" y="2197100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184400" y="3721100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327400" y="3187700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51200" y="1663700"/>
            <a:ext cx="11430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25961" name="图片 10" descr="QQ截图201308091046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635500"/>
            <a:ext cx="13716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2" name="图片 11" descr="QQ截图2013080911001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7879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3" name="图片 12" descr="QQ截图2013080911011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711700"/>
            <a:ext cx="14049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4" name="图片 13" descr="QQ截图2013080911022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711700"/>
            <a:ext cx="11525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5" name="图片 14" descr="QQ截图2013080910591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711700"/>
            <a:ext cx="16129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7" descr="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905000"/>
            <a:ext cx="3071813" cy="2182813"/>
          </a:xfrm>
          <a:noFill/>
        </p:spPr>
      </p:pic>
      <p:pic>
        <p:nvPicPr>
          <p:cNvPr id="126979" name="Picture 8" descr="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4184650"/>
            <a:ext cx="2971800" cy="2071688"/>
          </a:xfrm>
          <a:noFill/>
        </p:spPr>
      </p:pic>
      <p:sp>
        <p:nvSpPr>
          <p:cNvPr id="263177" name="Text Box 9"/>
          <p:cNvSpPr txBox="1">
            <a:spLocks noChangeArrowheads="1"/>
          </p:cNvSpPr>
          <p:nvPr/>
        </p:nvSpPr>
        <p:spPr bwMode="auto">
          <a:xfrm>
            <a:off x="4343400" y="2057400"/>
            <a:ext cx="45005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32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, put the corn into the popcorn machine. </a:t>
            </a:r>
          </a:p>
        </p:txBody>
      </p:sp>
      <p:sp>
        <p:nvSpPr>
          <p:cNvPr id="263179" name="Text Box 11"/>
          <p:cNvSpPr txBox="1">
            <a:spLocks noChangeArrowheads="1"/>
          </p:cNvSpPr>
          <p:nvPr/>
        </p:nvSpPr>
        <p:spPr bwMode="auto">
          <a:xfrm>
            <a:off x="838200" y="4648200"/>
            <a:ext cx="345598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en-US" altLang="zh-CN" sz="32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 turn on the machine.</a:t>
            </a:r>
          </a:p>
          <a:p>
            <a:pPr eaLnBrk="1" hangingPunct="1"/>
            <a:endParaRPr lang="en-US" altLang="zh-CN" sz="40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533400"/>
            <a:ext cx="8610600" cy="1354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3b Complete the questions and answer. Then match them.</a:t>
            </a:r>
            <a:endParaRPr lang="zh-CN" altLang="en-US" sz="3200" b="1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zh-CN" altLang="en-US" dirty="0">
              <a:latin typeface="Arial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3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3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7" grpId="0"/>
      <p:bldP spid="2631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2119313" y="685800"/>
            <a:ext cx="4205287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CC00CC"/>
                </a:solidFill>
                <a:latin typeface="Times New Roman" pitchFamily="18" charset="0"/>
              </a:rPr>
              <a:t>Words and expressions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685800" y="1481138"/>
            <a:ext cx="2667000" cy="408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shake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milk shake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blender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turn on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peel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pour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3048000" y="1476375"/>
            <a:ext cx="4953000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&amp;v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摇动；抖动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奶昔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食物搅拌器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接通；打开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去皮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倒出；倾倒</a:t>
            </a:r>
          </a:p>
        </p:txBody>
      </p:sp>
      <p:pic>
        <p:nvPicPr>
          <p:cNvPr id="101381" name="Picture 5" descr="dsga1E_PNG0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81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38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121920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8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971800"/>
            <a:ext cx="15240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9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343400"/>
            <a:ext cx="9906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39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876800"/>
            <a:ext cx="9906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01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0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01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01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01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01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013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8" descr="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400" y="685800"/>
            <a:ext cx="2516188" cy="2609850"/>
          </a:xfrm>
          <a:noFill/>
        </p:spPr>
      </p:pic>
      <p:pic>
        <p:nvPicPr>
          <p:cNvPr id="128003" name="Picture 9" descr="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3581400"/>
            <a:ext cx="2667000" cy="2947988"/>
          </a:xfrm>
          <a:noFill/>
        </p:spPr>
      </p:pic>
      <p:sp>
        <p:nvSpPr>
          <p:cNvPr id="264204" name="Text Box 12"/>
          <p:cNvSpPr txBox="1">
            <a:spLocks noChangeArrowheads="1"/>
          </p:cNvSpPr>
          <p:nvPr/>
        </p:nvSpPr>
        <p:spPr bwMode="auto">
          <a:xfrm>
            <a:off x="3733800" y="1219200"/>
            <a:ext cx="485775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Next pour the popcorn into the bowl.</a:t>
            </a:r>
          </a:p>
        </p:txBody>
      </p:sp>
      <p:sp>
        <p:nvSpPr>
          <p:cNvPr id="264205" name="Text Box 13"/>
          <p:cNvSpPr txBox="1">
            <a:spLocks noChangeArrowheads="1"/>
          </p:cNvSpPr>
          <p:nvPr/>
        </p:nvSpPr>
        <p:spPr bwMode="auto">
          <a:xfrm>
            <a:off x="1371600" y="4343400"/>
            <a:ext cx="3525838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b="1">
                <a:solidFill>
                  <a:srgbClr val="222268"/>
                </a:solidFill>
                <a:latin typeface="Times New Roman" pitchFamily="18" charset="0"/>
                <a:cs typeface="Times New Roman" pitchFamily="18" charset="0"/>
              </a:rPr>
              <a:t>Then add the salt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4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4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204" grpId="0"/>
      <p:bldP spid="26420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4" descr="6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524000"/>
            <a:ext cx="3262313" cy="3324225"/>
          </a:xfrm>
          <a:noFill/>
        </p:spPr>
      </p:pic>
      <p:sp>
        <p:nvSpPr>
          <p:cNvPr id="265223" name="Text Box 7"/>
          <p:cNvSpPr txBox="1">
            <a:spLocks noChangeArrowheads="1"/>
          </p:cNvSpPr>
          <p:nvPr/>
        </p:nvSpPr>
        <p:spPr bwMode="auto">
          <a:xfrm>
            <a:off x="990600" y="2057400"/>
            <a:ext cx="3425825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Finally eat the popcorn.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990600" y="4016375"/>
            <a:ext cx="84582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lphaLcPeriod"/>
              <a:defRPr/>
            </a:pP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Half a cup. 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b.______ , put the corn into the popcorn machine.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c. Yes, we can!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d. Next, _____on the machine. ______, add the salt.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e. Just one spoon.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051" name="TextBox 7"/>
          <p:cNvSpPr txBox="1">
            <a:spLocks noChangeArrowheads="1"/>
          </p:cNvSpPr>
          <p:nvPr/>
        </p:nvSpPr>
        <p:spPr bwMode="auto">
          <a:xfrm>
            <a:off x="914400" y="1000125"/>
            <a:ext cx="525780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9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1.______do you make popcorn?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2.___________corn do you need?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3.______ do we do next?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4.___________salt do we need?</a:t>
            </a:r>
          </a:p>
          <a:p>
            <a:pPr eaLnBrk="1" hangingPunct="1">
              <a:lnSpc>
                <a:spcPts val="39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5.Now can we eat it?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219200" y="1085850"/>
            <a:ext cx="4491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How 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219200" y="1533525"/>
            <a:ext cx="228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How much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219200" y="2066925"/>
            <a:ext cx="12144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What  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219200" y="2524125"/>
            <a:ext cx="39528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How much 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376363" y="4392613"/>
            <a:ext cx="12144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First  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33600" y="5154613"/>
            <a:ext cx="1214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turn 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4953000" y="5159375"/>
            <a:ext cx="1500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</a:rPr>
              <a:t>Finally  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838200" y="4016375"/>
            <a:ext cx="7162800" cy="2057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Rectangle 5"/>
          <p:cNvSpPr>
            <a:spLocks noChangeArrowheads="1"/>
          </p:cNvSpPr>
          <p:nvPr/>
        </p:nvSpPr>
        <p:spPr bwMode="auto">
          <a:xfrm>
            <a:off x="638175" y="990600"/>
            <a:ext cx="428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638175" y="1490663"/>
            <a:ext cx="428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638175" y="1990725"/>
            <a:ext cx="428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8175" y="2457450"/>
            <a:ext cx="428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38175" y="2971800"/>
            <a:ext cx="428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c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  <p:bldP spid="10" grpId="0" autoUpdateAnimBg="0"/>
      <p:bldP spid="11" grpId="0" autoUpdateAnimBg="0"/>
      <p:bldP spid="12" grpId="0" autoUpdateAnimBg="0"/>
      <p:bldP spid="15" grpId="0" autoUpdateAnimBg="0"/>
      <p:bldP spid="16" grpId="0" autoUpdateAnimBg="0"/>
      <p:bldP spid="17" grpId="0" autoUpdateAnimBg="0"/>
      <p:bldP spid="19" grpId="0" autoUpdateAnimBg="0"/>
      <p:bldP spid="20" grpId="0" autoUpdateAnimBg="0"/>
      <p:bldP spid="21" grpId="0" autoUpdateAnimBg="0"/>
      <p:bldP spid="22" grpId="0" autoUpdateAnimBg="0"/>
      <p:bldP spid="23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图片 3" descr="groupwork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50768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75" name="图片 4" descr="u=507140092,2140859225&amp;gp=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143000"/>
            <a:ext cx="2652713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6" name="文本框 5"/>
          <p:cNvSpPr txBox="1">
            <a:spLocks noChangeArrowheads="1"/>
          </p:cNvSpPr>
          <p:nvPr/>
        </p:nvSpPr>
        <p:spPr bwMode="auto">
          <a:xfrm>
            <a:off x="304800" y="1905000"/>
            <a:ext cx="53292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</a:rPr>
              <a:t>Can you make </a:t>
            </a:r>
            <a:r>
              <a:rPr lang="en-US" altLang="zh-CN" sz="2400" b="1">
                <a:latin typeface="Comic Sans MS" pitchFamily="66" charset="0"/>
              </a:rPr>
              <a:t>noodles with beef </a:t>
            </a:r>
            <a:r>
              <a:rPr lang="en-US" altLang="zh-CN" sz="2400" b="1">
                <a:solidFill>
                  <a:srgbClr val="FF0066"/>
                </a:solidFill>
                <a:latin typeface="Comic Sans MS" pitchFamily="66" charset="0"/>
              </a:rPr>
              <a:t>and</a:t>
            </a:r>
            <a:r>
              <a:rPr lang="en-US" altLang="zh-CN" sz="2400" b="1">
                <a:latin typeface="Comic Sans MS" pitchFamily="66" charset="0"/>
              </a:rPr>
              <a:t> tomatoes</a:t>
            </a:r>
            <a:r>
              <a:rPr lang="en-US" altLang="zh-CN" sz="2400" b="1">
                <a:solidFill>
                  <a:srgbClr val="FF00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131077" name="文本框 6"/>
          <p:cNvSpPr txBox="1">
            <a:spLocks noChangeArrowheads="1"/>
          </p:cNvSpPr>
          <p:nvPr/>
        </p:nvSpPr>
        <p:spPr bwMode="auto">
          <a:xfrm>
            <a:off x="457200" y="3276600"/>
            <a:ext cx="6481763" cy="244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First,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Next,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Then,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Finally,</a:t>
            </a:r>
          </a:p>
        </p:txBody>
      </p:sp>
      <p:pic>
        <p:nvPicPr>
          <p:cNvPr id="131078" name="图片 7" descr="u=4113917652,394002689&amp;gp=1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343400"/>
            <a:ext cx="1624013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文本框 8"/>
          <p:cNvSpPr txBox="1">
            <a:spLocks noChangeArrowheads="1"/>
          </p:cNvSpPr>
          <p:nvPr/>
        </p:nvSpPr>
        <p:spPr bwMode="auto">
          <a:xfrm>
            <a:off x="1600200" y="3276600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cut up the tomatoes and beef</a:t>
            </a:r>
          </a:p>
        </p:txBody>
      </p:sp>
      <p:sp>
        <p:nvSpPr>
          <p:cNvPr id="20489" name="文本框 9"/>
          <p:cNvSpPr txBox="1">
            <a:spLocks noChangeArrowheads="1"/>
          </p:cNvSpPr>
          <p:nvPr/>
        </p:nvSpPr>
        <p:spPr bwMode="auto">
          <a:xfrm>
            <a:off x="1600200" y="3962400"/>
            <a:ext cx="510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cook the noodles</a:t>
            </a:r>
          </a:p>
        </p:txBody>
      </p:sp>
      <p:sp>
        <p:nvSpPr>
          <p:cNvPr id="20490" name="文本框 10"/>
          <p:cNvSpPr txBox="1">
            <a:spLocks noChangeArrowheads="1"/>
          </p:cNvSpPr>
          <p:nvPr/>
        </p:nvSpPr>
        <p:spPr bwMode="auto">
          <a:xfrm>
            <a:off x="1600200" y="4572000"/>
            <a:ext cx="6858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  <a:cs typeface="Times New Roman" pitchFamily="18" charset="0"/>
              </a:rPr>
              <a:t>add the </a:t>
            </a:r>
            <a:r>
              <a:rPr lang="en-US" altLang="zh-CN" sz="2400"/>
              <a:t>tomatoes and beef </a:t>
            </a:r>
            <a:r>
              <a:rPr lang="en-US" altLang="zh-CN" sz="2400">
                <a:latin typeface="Times New Roman" pitchFamily="18" charset="0"/>
                <a:cs typeface="Times New Roman" pitchFamily="18" charset="0"/>
              </a:rPr>
              <a:t>to the noodles</a:t>
            </a: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491" name="文本框 11"/>
          <p:cNvSpPr txBox="1">
            <a:spLocks noChangeArrowheads="1"/>
          </p:cNvSpPr>
          <p:nvPr/>
        </p:nvSpPr>
        <p:spPr bwMode="auto">
          <a:xfrm>
            <a:off x="1752600" y="5181600"/>
            <a:ext cx="5029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add salt to the noodles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  <p:bldP spid="20491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4500" y="609600"/>
            <a:ext cx="8699500" cy="5283200"/>
          </a:xfrm>
          <a:noFill/>
        </p:spPr>
        <p:txBody>
          <a:bodyPr wrap="none"/>
          <a:lstStyle/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1. There is </a:t>
            </a:r>
            <a:r>
              <a:rPr lang="en-US" altLang="zh-CN" sz="2400" b="1" u="sng" smtClean="0">
                <a:latin typeface="Times New Roman" pitchFamily="18" charset="0"/>
              </a:rPr>
              <a:t>an </a:t>
            </a:r>
            <a:r>
              <a:rPr lang="en-US" altLang="zh-CN" sz="2400" b="1" smtClean="0">
                <a:latin typeface="Times New Roman" pitchFamily="18" charset="0"/>
              </a:rPr>
              <a:t>orange on the table. (</a:t>
            </a:r>
            <a:r>
              <a:rPr lang="zh-CN" altLang="en-US" sz="2400" b="1" smtClean="0">
                <a:latin typeface="Times New Roman" pitchFamily="18" charset="0"/>
              </a:rPr>
              <a:t>划线提问</a:t>
            </a:r>
            <a:r>
              <a:rPr lang="en-US" altLang="zh-CN" sz="2400" b="1" smtClean="0">
                <a:latin typeface="Times New Roman" pitchFamily="18" charset="0"/>
              </a:rPr>
              <a:t>)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    _______ _______ oranges are there   on the table?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2. _______ _______ sugar is    there in the bottle?   A little.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3.Do you know ____  ____  _____   a tree?(</a:t>
            </a:r>
            <a:r>
              <a:rPr lang="zh-CN" altLang="en-US" sz="2400" b="1" smtClean="0">
                <a:latin typeface="Times New Roman" pitchFamily="18" charset="0"/>
              </a:rPr>
              <a:t>如何种树）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4.First, _____  _____  ______.(</a:t>
            </a:r>
            <a:r>
              <a:rPr lang="zh-CN" altLang="en-US" sz="2400" b="1" smtClean="0">
                <a:latin typeface="Times New Roman" pitchFamily="18" charset="0"/>
              </a:rPr>
              <a:t>挖个坑）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5.Can you tell me how to _____ _____ a book _____ the library?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         (</a:t>
            </a:r>
            <a:r>
              <a:rPr lang="zh-CN" altLang="en-US" sz="2400" b="1" smtClean="0">
                <a:latin typeface="Times New Roman" pitchFamily="18" charset="0"/>
              </a:rPr>
              <a:t>从图书室拿出一本书）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6.Turn on the  ________  (</a:t>
            </a:r>
            <a:r>
              <a:rPr lang="zh-CN" altLang="en-US" sz="2400" b="1" smtClean="0">
                <a:latin typeface="Times New Roman" pitchFamily="18" charset="0"/>
              </a:rPr>
              <a:t>机器 ）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7. _____  ___  _____ _____ _____. (</a:t>
            </a:r>
            <a:r>
              <a:rPr lang="zh-CN" altLang="en-US" sz="2400" b="1" smtClean="0">
                <a:latin typeface="Times New Roman" pitchFamily="18" charset="0"/>
              </a:rPr>
              <a:t>半杯玉米）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sz="2400" b="1" smtClean="0">
                <a:latin typeface="Times New Roman" pitchFamily="18" charset="0"/>
              </a:rPr>
              <a:t>8.  ____  _______  _____  _____.(</a:t>
            </a:r>
            <a:r>
              <a:rPr lang="zh-CN" altLang="en-US" sz="2400" b="1" smtClean="0">
                <a:latin typeface="Times New Roman" pitchFamily="18" charset="0"/>
              </a:rPr>
              <a:t>一勺盐</a:t>
            </a:r>
            <a:r>
              <a:rPr lang="en-US" altLang="zh-CN" sz="2400" b="1" smtClean="0">
                <a:latin typeface="Times New Roman" pitchFamily="18" charset="0"/>
              </a:rPr>
              <a:t>)</a:t>
            </a:r>
            <a:endParaRPr lang="zh-CN" altLang="en-US" sz="2400" smtClean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32623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How   many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457200" y="1371600"/>
            <a:ext cx="3455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How    much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981200" y="1981200"/>
            <a:ext cx="3455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how    to  plant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143000" y="2438400"/>
            <a:ext cx="34559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dig     a     hole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657600" y="3048000"/>
            <a:ext cx="38862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</a:rPr>
              <a:t>take  out              from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057400" y="3962400"/>
            <a:ext cx="20574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machine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09600" y="4419600"/>
            <a:ext cx="45720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Half   a    cup   of   corn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09600" y="4953000"/>
            <a:ext cx="411480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One spoon   of    salt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  <p:bldP spid="66565" grpId="0"/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zh-CN" altLang="en-US" b="1" smtClean="0">
              <a:solidFill>
                <a:srgbClr val="0000CC"/>
              </a:solidFill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49388"/>
            <a:ext cx="8229600" cy="2249487"/>
          </a:xfrm>
          <a:noFill/>
        </p:spPr>
        <p:txBody>
          <a:bodyPr wrap="none"/>
          <a:lstStyle/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9. There _______some popcorn in the bowl </a:t>
            </a:r>
            <a:r>
              <a:rPr lang="zh-CN" altLang="en-US" b="1" smtClean="0">
                <a:latin typeface="Times New Roman" pitchFamily="18" charset="0"/>
              </a:rPr>
              <a:t>．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zh-CN" altLang="en-US" b="1" smtClean="0">
                <a:latin typeface="Times New Roman" pitchFamily="18" charset="0"/>
              </a:rPr>
              <a:t>    </a:t>
            </a:r>
            <a:r>
              <a:rPr lang="en-US" altLang="zh-CN" b="1" smtClean="0">
                <a:latin typeface="Times New Roman" pitchFamily="18" charset="0"/>
              </a:rPr>
              <a:t>A</a:t>
            </a:r>
            <a:r>
              <a:rPr lang="zh-CN" altLang="en-US" b="1" smtClean="0">
                <a:latin typeface="Times New Roman" pitchFamily="18" charset="0"/>
              </a:rPr>
              <a:t>．</a:t>
            </a:r>
            <a:r>
              <a:rPr lang="en-US" altLang="zh-CN" b="1" smtClean="0">
                <a:latin typeface="Times New Roman" pitchFamily="18" charset="0"/>
              </a:rPr>
              <a:t>is    B</a:t>
            </a:r>
            <a:r>
              <a:rPr lang="zh-CN" altLang="en-US" b="1" smtClean="0">
                <a:latin typeface="Times New Roman" pitchFamily="18" charset="0"/>
              </a:rPr>
              <a:t>．</a:t>
            </a:r>
            <a:r>
              <a:rPr lang="en-US" altLang="zh-CN" b="1" smtClean="0">
                <a:latin typeface="Times New Roman" pitchFamily="18" charset="0"/>
              </a:rPr>
              <a:t>has    C</a:t>
            </a:r>
            <a:r>
              <a:rPr lang="zh-CN" altLang="en-US" b="1" smtClean="0">
                <a:latin typeface="Times New Roman" pitchFamily="18" charset="0"/>
              </a:rPr>
              <a:t>．</a:t>
            </a:r>
            <a:r>
              <a:rPr lang="en-US" altLang="zh-CN" b="1" smtClean="0">
                <a:latin typeface="Times New Roman" pitchFamily="18" charset="0"/>
              </a:rPr>
              <a:t>are    D</a:t>
            </a:r>
            <a:r>
              <a:rPr lang="zh-CN" altLang="en-US" b="1" smtClean="0">
                <a:latin typeface="Times New Roman" pitchFamily="18" charset="0"/>
              </a:rPr>
              <a:t>．</a:t>
            </a:r>
            <a:r>
              <a:rPr lang="en-US" altLang="zh-CN" b="1" smtClean="0">
                <a:latin typeface="Times New Roman" pitchFamily="18" charset="0"/>
              </a:rPr>
              <a:t>have</a:t>
            </a:r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    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731838" y="3340100"/>
            <a:ext cx="75850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3600" b="1">
                <a:solidFill>
                  <a:srgbClr val="0000CC"/>
                </a:solidFill>
                <a:latin typeface="Times New Roman" pitchFamily="18" charset="0"/>
              </a:rPr>
              <a:t>解析</a:t>
            </a: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:</a:t>
            </a:r>
            <a:r>
              <a:rPr lang="en-US" altLang="zh-CN" sz="3600" b="1">
                <a:latin typeface="Times New Roman" pitchFamily="18" charset="0"/>
              </a:rPr>
              <a:t> </a:t>
            </a:r>
            <a:r>
              <a:rPr lang="zh-CN" altLang="en-US" sz="3600" b="1">
                <a:latin typeface="Times New Roman" pitchFamily="18" charset="0"/>
              </a:rPr>
              <a:t>因为</a:t>
            </a:r>
            <a:r>
              <a:rPr lang="en-US" altLang="zh-CN" sz="3600" b="1">
                <a:latin typeface="Times New Roman" pitchFamily="18" charset="0"/>
              </a:rPr>
              <a:t>popcorn</a:t>
            </a:r>
            <a:r>
              <a:rPr lang="zh-CN" altLang="en-US" sz="3600" b="1">
                <a:latin typeface="Times New Roman" pitchFamily="18" charset="0"/>
              </a:rPr>
              <a:t>是不可数名词，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3600" b="1">
                <a:latin typeface="Times New Roman" pitchFamily="18" charset="0"/>
              </a:rPr>
              <a:t>用单数形式表示。在</a:t>
            </a:r>
            <a:r>
              <a:rPr lang="en-US" altLang="zh-CN" sz="3600" b="1">
                <a:latin typeface="Times New Roman" pitchFamily="18" charset="0"/>
              </a:rPr>
              <a:t>there be</a:t>
            </a:r>
            <a:r>
              <a:rPr lang="zh-CN" altLang="en-US" sz="3600" b="1">
                <a:latin typeface="Times New Roman" pitchFamily="18" charset="0"/>
              </a:rPr>
              <a:t>结构中</a:t>
            </a:r>
          </a:p>
          <a:p>
            <a:pPr eaLnBrk="1" hangingPunct="1">
              <a:spcBef>
                <a:spcPct val="20000"/>
              </a:spcBef>
            </a:pPr>
            <a:r>
              <a:rPr lang="zh-CN" altLang="en-US" sz="3600" b="1">
                <a:latin typeface="Times New Roman" pitchFamily="18" charset="0"/>
              </a:rPr>
              <a:t>用</a:t>
            </a:r>
            <a:r>
              <a:rPr lang="en-US" altLang="zh-CN" sz="3600" b="1">
                <a:latin typeface="Times New Roman" pitchFamily="18" charset="0"/>
              </a:rPr>
              <a:t>is, </a:t>
            </a:r>
            <a:r>
              <a:rPr lang="zh-CN" altLang="en-US" sz="3600" b="1">
                <a:latin typeface="Times New Roman" pitchFamily="18" charset="0"/>
              </a:rPr>
              <a:t>所以答案应选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</a:t>
            </a:r>
            <a:r>
              <a:rPr lang="zh-CN" altLang="en-US" sz="3600" b="1">
                <a:latin typeface="Times New Roman" pitchFamily="18" charset="0"/>
              </a:rPr>
              <a:t>。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1884363" y="304800"/>
            <a:ext cx="4705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33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</a:rPr>
              <a:t>Words and expressions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620713" y="1157288"/>
            <a:ext cx="2655887" cy="544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yogurt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honey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watermelon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spoon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pot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add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finally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>
                <a:solidFill>
                  <a:srgbClr val="0000FF"/>
                </a:solidFill>
                <a:latin typeface="Times New Roman" pitchFamily="18" charset="0"/>
              </a:rPr>
              <a:t>salt</a:t>
            </a: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3124200" y="1163638"/>
            <a:ext cx="5715000" cy="544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酸奶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蜂蜜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  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西瓜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勺；调羹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锅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添加；增加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     adv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最后；最终</a:t>
            </a:r>
          </a:p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en-US" altLang="zh-CN" sz="3200" b="1" i="1">
                <a:solidFill>
                  <a:srgbClr val="660066"/>
                </a:solidFill>
                <a:latin typeface="Times New Roman" pitchFamily="18" charset="0"/>
              </a:rPr>
              <a:t>            n</a:t>
            </a:r>
            <a:r>
              <a:rPr lang="en-US" altLang="zh-CN" sz="3200" b="1">
                <a:solidFill>
                  <a:srgbClr val="660066"/>
                </a:solidFill>
                <a:latin typeface="Times New Roman" pitchFamily="18" charset="0"/>
              </a:rPr>
              <a:t>.</a:t>
            </a:r>
            <a:r>
              <a:rPr lang="zh-CN" altLang="en-US" sz="3200" b="1">
                <a:solidFill>
                  <a:srgbClr val="660066"/>
                </a:solidFill>
                <a:latin typeface="Times New Roman" pitchFamily="18" charset="0"/>
              </a:rPr>
              <a:t>食盐</a:t>
            </a:r>
          </a:p>
        </p:txBody>
      </p:sp>
      <p:pic>
        <p:nvPicPr>
          <p:cNvPr id="1034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0638"/>
            <a:ext cx="1447800" cy="538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05000"/>
            <a:ext cx="1295400" cy="58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14600"/>
            <a:ext cx="3200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52800"/>
            <a:ext cx="1143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962400"/>
            <a:ext cx="9144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664075"/>
            <a:ext cx="838200" cy="44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8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34000"/>
            <a:ext cx="167640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39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989638"/>
            <a:ext cx="11430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034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034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034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03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034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1034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03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2" dur="500"/>
                                        <p:tgtEl>
                                          <p:spTgt spid="1034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2" dur="500"/>
                                        <p:tgtEl>
                                          <p:spTgt spid="1034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1034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79625"/>
            <a:ext cx="3808413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749550" y="5589588"/>
            <a:ext cx="2301875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water</a:t>
            </a:r>
          </a:p>
        </p:txBody>
      </p:sp>
      <p:sp>
        <p:nvSpPr>
          <p:cNvPr id="5124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noFill/>
        </p:spPr>
        <p:txBody>
          <a:bodyPr/>
          <a:lstStyle/>
          <a:p>
            <a:r>
              <a:rPr lang="en-US" altLang="zh-CN" b="1" smtClean="0">
                <a:solidFill>
                  <a:srgbClr val="0000CC"/>
                </a:solidFill>
              </a:rPr>
              <a:t>What’s your favorite drink?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764088" y="1358900"/>
            <a:ext cx="3743325" cy="4322763"/>
            <a:chOff x="2251" y="685"/>
            <a:chExt cx="1769" cy="2178"/>
          </a:xfrm>
        </p:grpSpPr>
        <p:pic>
          <p:nvPicPr>
            <p:cNvPr id="5126" name="Picture 8" descr="20081117083138_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1" y="685"/>
              <a:ext cx="1729" cy="2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Rectangle 10"/>
            <p:cNvSpPr>
              <a:spLocks noChangeArrowheads="1"/>
            </p:cNvSpPr>
            <p:nvPr/>
          </p:nvSpPr>
          <p:spPr bwMode="auto">
            <a:xfrm>
              <a:off x="3022" y="685"/>
              <a:ext cx="998" cy="4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lang="zh-CN" altLang="zh-CN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5" name="Picture 9" descr="水果饮料-美食-美食,水果饮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7"/>
          <a:stretch>
            <a:fillRect/>
          </a:stretch>
        </p:blipFill>
        <p:spPr bwMode="auto">
          <a:xfrm>
            <a:off x="4668838" y="819150"/>
            <a:ext cx="3840162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132138" y="5768975"/>
            <a:ext cx="3071812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fruit juice</a:t>
            </a:r>
          </a:p>
        </p:txBody>
      </p:sp>
      <p:pic>
        <p:nvPicPr>
          <p:cNvPr id="29708" name="Picture 12" descr="水果饮料-美食-美食,水果饮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83"/>
          <a:stretch>
            <a:fillRect/>
          </a:stretch>
        </p:blipFill>
        <p:spPr bwMode="auto">
          <a:xfrm>
            <a:off x="636588" y="639763"/>
            <a:ext cx="344487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绿茶 农业基地 农场 饮料-设计前沿封面包装-设计前沿封面包装,饮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819150"/>
            <a:ext cx="3840163" cy="469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7" descr="4d4ec6b498b830ec36d3ca8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909638"/>
            <a:ext cx="3516313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2940050" y="5768975"/>
            <a:ext cx="258921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600" b="1">
                <a:latin typeface="Times New Roman" pitchFamily="18" charset="0"/>
              </a:rPr>
              <a:t>green tea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默认设计模板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2016</Words>
  <Application>Microsoft Office PowerPoint</Application>
  <PresentationFormat>全屏显示(4:3)</PresentationFormat>
  <Paragraphs>422</Paragraphs>
  <Slides>56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56</vt:i4>
      </vt:variant>
    </vt:vector>
  </HeadingPairs>
  <TitlesOfParts>
    <vt:vector size="70" baseType="lpstr">
      <vt:lpstr>Arial</vt:lpstr>
      <vt:lpstr>宋体</vt:lpstr>
      <vt:lpstr>Calibri</vt:lpstr>
      <vt:lpstr>Times New Roman</vt:lpstr>
      <vt:lpstr>Verdana</vt:lpstr>
      <vt:lpstr>Comic Sans MS</vt:lpstr>
      <vt:lpstr>PMingLiU</vt:lpstr>
      <vt:lpstr>幼圆</vt:lpstr>
      <vt:lpstr>黑体</vt:lpstr>
      <vt:lpstr>1_默认设计模板</vt:lpstr>
      <vt:lpstr>上海Nordri专业商务幻灯演示设计</vt:lpstr>
      <vt:lpstr>2_默认设计模板</vt:lpstr>
      <vt:lpstr>3_默认设计模板</vt:lpstr>
      <vt:lpstr>自定义设计方案</vt:lpstr>
      <vt:lpstr>Unit 8  How do you make  a banana milk shake?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What’s your favorite drink?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peel</vt:lpstr>
      <vt:lpstr>cut up</vt:lpstr>
      <vt:lpstr>PowerPoint 演示文稿</vt:lpstr>
      <vt:lpstr>pour…into…</vt:lpstr>
      <vt:lpstr>turn on</vt:lpstr>
      <vt:lpstr>  drink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1a. Write these words in the blanks. </vt:lpstr>
      <vt:lpstr>PowerPoint 演示文稿</vt:lpstr>
      <vt:lpstr>Tapescript</vt:lpstr>
      <vt:lpstr>PowerPoint 演示文稿</vt:lpstr>
      <vt:lpstr>PowerPoint 演示文稿</vt:lpstr>
      <vt:lpstr>PowerPoint 演示文稿</vt:lpstr>
      <vt:lpstr>PowerPoint 演示文稿</vt:lpstr>
      <vt:lpstr>2c. Pairwork </vt:lpstr>
      <vt:lpstr>PowerPoint 演示文稿</vt:lpstr>
      <vt:lpstr>PowerPoint 演示文稿</vt:lpstr>
      <vt:lpstr>PowerPoint 演示文稿</vt:lpstr>
      <vt:lpstr>练习</vt:lpstr>
      <vt:lpstr>划线提问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107</cp:revision>
  <cp:lastPrinted>1601-01-01T00:00:00Z</cp:lastPrinted>
  <dcterms:created xsi:type="dcterms:W3CDTF">1601-01-01T00:00:00Z</dcterms:created>
  <dcterms:modified xsi:type="dcterms:W3CDTF">2015-08-12T06:48:17Z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